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comments/comment1.xml" ContentType="application/vnd.openxmlformats-officedocument.presentationml.comment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21" r:id="rId1"/>
  </p:sldMasterIdLst>
  <p:notesMasterIdLst>
    <p:notesMasterId r:id="rId26"/>
  </p:notesMasterIdLst>
  <p:sldIdLst>
    <p:sldId id="256" r:id="rId2"/>
    <p:sldId id="268" r:id="rId3"/>
    <p:sldId id="261" r:id="rId4"/>
    <p:sldId id="257" r:id="rId5"/>
    <p:sldId id="286" r:id="rId6"/>
    <p:sldId id="287" r:id="rId7"/>
    <p:sldId id="289" r:id="rId8"/>
    <p:sldId id="276" r:id="rId9"/>
    <p:sldId id="277" r:id="rId10"/>
    <p:sldId id="296" r:id="rId11"/>
    <p:sldId id="297" r:id="rId12"/>
    <p:sldId id="298" r:id="rId13"/>
    <p:sldId id="281" r:id="rId14"/>
    <p:sldId id="269" r:id="rId15"/>
    <p:sldId id="283" r:id="rId16"/>
    <p:sldId id="285" r:id="rId17"/>
    <p:sldId id="274" r:id="rId18"/>
    <p:sldId id="292" r:id="rId19"/>
    <p:sldId id="294" r:id="rId20"/>
    <p:sldId id="299" r:id="rId21"/>
    <p:sldId id="290" r:id="rId22"/>
    <p:sldId id="293" r:id="rId23"/>
    <p:sldId id="295" r:id="rId24"/>
    <p:sldId id="258"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lessio Merlo" initials="AM" lastIdx="2" clrIdx="0">
    <p:extLst>
      <p:ext uri="{19B8F6BF-5375-455C-9EA6-DF929625EA0E}">
        <p15:presenceInfo xmlns:p15="http://schemas.microsoft.com/office/powerpoint/2012/main" userId="S::alessio.merlo@unige.it::f29f3793-9575-4387-82b1-5ac4b964df7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3728"/>
    <p:restoredTop sz="94694"/>
  </p:normalViewPr>
  <p:slideViewPr>
    <p:cSldViewPr snapToGrid="0" snapToObjects="1">
      <p:cViewPr varScale="1">
        <p:scale>
          <a:sx n="109" d="100"/>
          <a:sy n="109" d="100"/>
        </p:scale>
        <p:origin x="216" y="31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commentAuthors" Target="commentAuthors.xml"/><Relationship Id="rId30" Type="http://schemas.openxmlformats.org/officeDocument/2006/relationships/theme" Target="theme/theme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9-09-22T15:12:36.848" idx="2">
    <p:pos x="968" y="1716"/>
    <p:text>Dire da qualche parte che ogni volta che si compra un dipositivo IoT si aumenta la sueprficie di rischio della struttura, cosi come se si installa una app mobile si alza il rischio dello smartphone
</p:text>
    <p:extLst>
      <p:ext uri="{C676402C-5697-4E1C-873F-D02D1690AC5C}">
        <p15:threadingInfo xmlns:p15="http://schemas.microsoft.com/office/powerpoint/2012/main" timeZoneBias="-12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AC94618-057A-ED4E-99CA-84F6AFC66845}" type="datetimeFigureOut">
              <a:rPr lang="en-US" smtClean="0"/>
              <a:t>9/30/19</a:t>
            </a:fld>
            <a:endParaRPr lang="en-US"/>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B1C093F-0DE1-124A-855F-4042DB37C2C8}" type="slidenum">
              <a:rPr lang="en-US" smtClean="0"/>
              <a:t>‹N›</a:t>
            </a:fld>
            <a:endParaRPr lang="en-US"/>
          </a:p>
        </p:txBody>
      </p:sp>
    </p:spTree>
    <p:extLst>
      <p:ext uri="{BB962C8B-B14F-4D97-AF65-F5344CB8AC3E}">
        <p14:creationId xmlns:p14="http://schemas.microsoft.com/office/powerpoint/2010/main" val="7730578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564db7fe88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564db7fe88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
              <a:t>Ok let’s focus on the topic of this talk. First of all we need to discuss a little bit about the concept of IoT ecosystems.</a:t>
            </a:r>
            <a:endParaRPr/>
          </a:p>
          <a:p>
            <a:pPr marL="0" lvl="0" indent="0" algn="l" rtl="0">
              <a:spcBef>
                <a:spcPts val="0"/>
              </a:spcBef>
              <a:spcAft>
                <a:spcPts val="0"/>
              </a:spcAft>
              <a:buNone/>
            </a:pPr>
            <a:r>
              <a:rPr lang="it"/>
              <a:t>An IoT ecosystem is basically a set of interconnected “things” that are managed through multi layer and multi actor architectures.</a:t>
            </a:r>
            <a:endParaRPr/>
          </a:p>
          <a:p>
            <a:pPr marL="0" lvl="0" indent="0" algn="l" rtl="0">
              <a:spcBef>
                <a:spcPts val="0"/>
              </a:spcBef>
              <a:spcAft>
                <a:spcPts val="0"/>
              </a:spcAft>
              <a:buNone/>
            </a:pPr>
            <a:r>
              <a:rPr lang="it"/>
              <a:t>Indeed, in a typical IoT ecosystem there are several tecnologies involved (like mobile, fog, cloud) that allows a great versatiliy and a plethora of different use cases. However, such the interaction of such heterogeneus technologies really boost the complexits of sound security assessment strategies as we will see later on. </a:t>
            </a: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29969408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3691c1073b44283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3691c1073b44283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it">
                <a:solidFill>
                  <a:schemeClr val="dk1"/>
                </a:solidFill>
              </a:rPr>
              <a:t>In particular in this talks I would like to focus on the application of IoT ecosystem. Here we can see a typical IoT ecosystem that is able to involve different technologies. The focus is the applications since it is the piece of logic that is able to provide the desired functionalties to our ecosystem. </a:t>
            </a:r>
            <a:endParaRPr/>
          </a:p>
        </p:txBody>
      </p:sp>
    </p:spTree>
    <p:extLst>
      <p:ext uri="{BB962C8B-B14F-4D97-AF65-F5344CB8AC3E}">
        <p14:creationId xmlns:p14="http://schemas.microsoft.com/office/powerpoint/2010/main" val="27772488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3691c1073b44283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3691c1073b44283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it">
                <a:solidFill>
                  <a:schemeClr val="dk1"/>
                </a:solidFill>
              </a:rPr>
              <a:t>In particular in this talks I would like to focus on the application of IoT ecosystem. Here we can see a typical IoT ecosystem that is able to involve different technologies. The focus is the applications since it is the piece of logic that is able to provide the desired functionalties to our ecosystem. </a:t>
            </a:r>
            <a:endParaRPr/>
          </a:p>
        </p:txBody>
      </p:sp>
    </p:spTree>
    <p:extLst>
      <p:ext uri="{BB962C8B-B14F-4D97-AF65-F5344CB8AC3E}">
        <p14:creationId xmlns:p14="http://schemas.microsoft.com/office/powerpoint/2010/main" val="42303017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3691c1073b44283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3691c1073b44283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it">
                <a:solidFill>
                  <a:schemeClr val="dk1"/>
                </a:solidFill>
              </a:rPr>
              <a:t>In particular in this talks I would like to focus on the application of IoT ecosystem. Here we can see a typical IoT ecosystem that is able to involve different technologies. The focus is the applications since it is the piece of logic that is able to provide the desired functionalties to our ecosystem. </a:t>
            </a:r>
            <a:endParaRPr/>
          </a:p>
        </p:txBody>
      </p:sp>
    </p:spTree>
    <p:extLst>
      <p:ext uri="{BB962C8B-B14F-4D97-AF65-F5344CB8AC3E}">
        <p14:creationId xmlns:p14="http://schemas.microsoft.com/office/powerpoint/2010/main" val="1059723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3691c1073b44283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3691c1073b44283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it">
                <a:solidFill>
                  <a:schemeClr val="dk1"/>
                </a:solidFill>
              </a:rPr>
              <a:t>In particular in this talks I would like to focus on the application of IoT ecosystem. Here we can see a typical IoT ecosystem that is able to involve different technologies. The focus is the applications since it is the piece of logic that is able to provide the desired functionalties to our ecosystem. </a:t>
            </a:r>
            <a:endParaRPr/>
          </a:p>
        </p:txBody>
      </p:sp>
    </p:spTree>
    <p:extLst>
      <p:ext uri="{BB962C8B-B14F-4D97-AF65-F5344CB8AC3E}">
        <p14:creationId xmlns:p14="http://schemas.microsoft.com/office/powerpoint/2010/main" val="470829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564db7fe88_0_7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564db7fe88_0_7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
              <a:t>Just to support those considerations I’ve listed few use cases in which the interaction between Mobile apps and IoT apps is crucial. For instance in automotive domains, there are several mobile apps that manage the on-board sensors and even allows you to lock and unlock the car. There are also a lot of examples in Smart home environments where mobile apps are used to unlock door or to monitor the safety of houses through surveillance cameras. Plus, mobile application are used extensively in IIOT domains, especially for the supervision and management of ICS and Iot Sensors.</a:t>
            </a:r>
            <a:endParaRPr/>
          </a:p>
        </p:txBody>
      </p:sp>
    </p:spTree>
    <p:extLst>
      <p:ext uri="{BB962C8B-B14F-4D97-AF65-F5344CB8AC3E}">
        <p14:creationId xmlns:p14="http://schemas.microsoft.com/office/powerpoint/2010/main" val="14205958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564db7fe88_0_2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564db7fe88_0_2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
              <a:t>Just to underline the security implications of a attack against this kind of ecosystems I’ve made a screeenshot of two among the most recent attacks that involve the interaction between Iot and Mobile apps.</a:t>
            </a:r>
            <a:endParaRPr/>
          </a:p>
          <a:p>
            <a:pPr marL="0" lvl="0" indent="0" algn="l" rtl="0">
              <a:spcBef>
                <a:spcPts val="0"/>
              </a:spcBef>
              <a:spcAft>
                <a:spcPts val="0"/>
              </a:spcAft>
              <a:buNone/>
            </a:pPr>
            <a:r>
              <a:rPr lang="it"/>
              <a:t>The first reports a study on 34 mobile apps that allows the management of ICSes in which authors prove that by using vulnerabilities in the selected mobile apps (more than 147 security issues) they were allowed to manipulate and control the ICS systems and the IoT sensors connected.</a:t>
            </a:r>
            <a:endParaRPr/>
          </a:p>
          <a:p>
            <a:pPr marL="0" lvl="0" indent="0" algn="l" rtl="0">
              <a:spcBef>
                <a:spcPts val="0"/>
              </a:spcBef>
              <a:spcAft>
                <a:spcPts val="0"/>
              </a:spcAft>
              <a:buNone/>
            </a:pPr>
            <a:endParaRPr/>
          </a:p>
          <a:p>
            <a:pPr marL="0" lvl="0" indent="0" algn="l" rtl="0">
              <a:spcBef>
                <a:spcPts val="0"/>
              </a:spcBef>
              <a:spcAft>
                <a:spcPts val="0"/>
              </a:spcAft>
              <a:buNone/>
            </a:pPr>
            <a:r>
              <a:rPr lang="it"/>
              <a:t>In the second attack instead some hackers (fortunately ethical hackers) were able to indentfy a security vulnerability inside mycar mobile app for android and iOS that allow them to completely take control over the sensors of the car and also allow them to unlock remotely the vehicles. More than 10.000 cars are vulnerable to that.</a:t>
            </a:r>
            <a:endParaRPr/>
          </a:p>
        </p:txBody>
      </p:sp>
    </p:spTree>
    <p:extLst>
      <p:ext uri="{BB962C8B-B14F-4D97-AF65-F5344CB8AC3E}">
        <p14:creationId xmlns:p14="http://schemas.microsoft.com/office/powerpoint/2010/main" val="25415134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564db7fe88_0_2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564db7fe88_0_2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
              <a:t>So there is a need for a research battleplan that levereages reasearch backgrounds in application security and mobile security in order to build new methodologies and tools for the security analysis of the entire mobile-iot ecosystem. Those tecnicques aim at an high-level of automation and precision but still with the scalability in mind. </a:t>
            </a: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334965064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titolo">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tx2">
                  <a:lumMod val="5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it-IT"/>
              <a:t>Fare clic per modificare lo stile del titolo dello schema</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smtClean="0"/>
              <a:t>9/30/19</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6373781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magine panoramica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it-IT"/>
              <a:t>Fare clic per modificare lo stile del titolo dello schema</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it-IT"/>
              <a:t>Fare clic sull'icona per inserire un'immagine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48A87A34-81AB-432B-8DAE-1953F412C126}" type="datetimeFigureOut">
              <a:rPr lang="en-US" smtClean="0"/>
              <a:t>9/30/19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16754663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olo e sottotitolo">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it-IT"/>
              <a:t>Fare clic per modificare lo stile del titolo dello schema</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48A87A34-81AB-432B-8DAE-1953F412C126}" type="datetimeFigureOut">
              <a:rPr lang="en-US" smtClean="0"/>
              <a:t>9/30/19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325757553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zione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it-IT"/>
              <a:t>Fare clic per modificare lo stile del titolo dello schema</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48A87A34-81AB-432B-8DAE-1953F412C126}" type="datetimeFigureOut">
              <a:rPr lang="en-US" smtClean="0"/>
              <a:t>9/30/19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‹N›</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6597417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cheda nome">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it-IT"/>
              <a:t>Fare clic per modificare lo stile del titolo dello schema</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48A87A34-81AB-432B-8DAE-1953F412C126}" type="datetimeFigureOut">
              <a:rPr lang="en-US" smtClean="0"/>
              <a:t>9/30/19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131483485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onne">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it-IT"/>
              <a:t>Fare clic per modificare lo stile del titolo dello schema</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3" name="Date Placeholder 2"/>
          <p:cNvSpPr>
            <a:spLocks noGrp="1"/>
          </p:cNvSpPr>
          <p:nvPr>
            <p:ph type="dt" sz="half" idx="10"/>
          </p:nvPr>
        </p:nvSpPr>
        <p:spPr/>
        <p:txBody>
          <a:bodyPr/>
          <a:lstStyle/>
          <a:p>
            <a:fld id="{48A87A34-81AB-432B-8DAE-1953F412C126}" type="datetimeFigureOut">
              <a:rPr lang="en-US" smtClean="0"/>
              <a:t>9/30/19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34945058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colonne immagine">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it-IT"/>
              <a:t>Fare clic per modificare lo stile del titolo dello schema</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it-IT"/>
              <a:t>Fare clic sull'icona per inserire un'immagine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it-IT"/>
              <a:t>Fare clic sull'icona per inserire un'immagine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it-IT"/>
              <a:t>Fare clic sull'icona per inserire un'immagine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3" name="Date Placeholder 2"/>
          <p:cNvSpPr>
            <a:spLocks noGrp="1"/>
          </p:cNvSpPr>
          <p:nvPr>
            <p:ph type="dt" sz="half" idx="10"/>
          </p:nvPr>
        </p:nvSpPr>
        <p:spPr/>
        <p:txBody>
          <a:bodyPr/>
          <a:lstStyle/>
          <a:p>
            <a:fld id="{48A87A34-81AB-432B-8DAE-1953F412C126}" type="datetimeFigureOut">
              <a:rPr lang="en-US" smtClean="0"/>
              <a:t>9/30/19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350377781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p:txBody>
          <a:bodyPr vert="eaVert" ancho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9/30/19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103802396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pPr/>
              <a:t>9/30/19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‹N›</a:t>
            </a:fld>
            <a:endParaRPr lang="en-US" dirty="0"/>
          </a:p>
        </p:txBody>
      </p:sp>
    </p:spTree>
    <p:extLst>
      <p:ext uri="{BB962C8B-B14F-4D97-AF65-F5344CB8AC3E}">
        <p14:creationId xmlns:p14="http://schemas.microsoft.com/office/powerpoint/2010/main" val="408520917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0"/>
        <p:cNvGrpSpPr/>
        <p:nvPr/>
      </p:nvGrpSpPr>
      <p:grpSpPr>
        <a:xfrm>
          <a:off x="0" y="0"/>
          <a:ext cx="0" cy="0"/>
          <a:chOff x="0" y="0"/>
          <a:chExt cx="0" cy="0"/>
        </a:xfrm>
      </p:grpSpPr>
      <p:sp>
        <p:nvSpPr>
          <p:cNvPr id="22" name="Google Shape;22;p4"/>
          <p:cNvSpPr txBox="1">
            <a:spLocks noGrp="1"/>
          </p:cNvSpPr>
          <p:nvPr>
            <p:ph type="title"/>
          </p:nvPr>
        </p:nvSpPr>
        <p:spPr>
          <a:xfrm>
            <a:off x="415600" y="421233"/>
            <a:ext cx="11360800" cy="1108400"/>
          </a:xfrm>
          <a:prstGeom prst="rect">
            <a:avLst/>
          </a:prstGeom>
        </p:spPr>
        <p:txBody>
          <a:bodyPr spcFirstLastPara="1" wrap="square" lIns="91425" tIns="91425" rIns="91425" bIns="91425" anchor="b" anchorCtr="0">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23" name="Google Shape;23;p4"/>
          <p:cNvSpPr txBox="1">
            <a:spLocks noGrp="1"/>
          </p:cNvSpPr>
          <p:nvPr>
            <p:ph type="body" idx="1"/>
          </p:nvPr>
        </p:nvSpPr>
        <p:spPr>
          <a:xfrm>
            <a:off x="415600" y="1633633"/>
            <a:ext cx="11360800" cy="4472000"/>
          </a:xfrm>
          <a:prstGeom prst="rect">
            <a:avLst/>
          </a:prstGeom>
        </p:spPr>
        <p:txBody>
          <a:bodyPr spcFirstLastPara="1" wrap="square" lIns="91425" tIns="91425" rIns="91425" bIns="91425" anchor="t" anchorCtr="0">
            <a:noAutofit/>
          </a:bodyPr>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24" name="Google Shape;24;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it-IT" smtClean="0"/>
              <a:pPr/>
              <a:t>‹N›</a:t>
            </a:fld>
            <a:endParaRPr lang="it-IT"/>
          </a:p>
        </p:txBody>
      </p:sp>
    </p:spTree>
    <p:extLst>
      <p:ext uri="{BB962C8B-B14F-4D97-AF65-F5344CB8AC3E}">
        <p14:creationId xmlns:p14="http://schemas.microsoft.com/office/powerpoint/2010/main" val="27814857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Content Placeholder 2"/>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9/30/19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35324788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48A87A34-81AB-432B-8DAE-1953F412C126}" type="datetimeFigureOut">
              <a:rPr lang="en-US" smtClean="0"/>
              <a:t>9/30/19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14070424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9/30/19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522761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it-IT"/>
              <a:t>Fare clic per modificare lo stile del titolo dello schema</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Content Placeholder 3"/>
          <p:cNvSpPr>
            <a:spLocks noGrp="1"/>
          </p:cNvSpPr>
          <p:nvPr>
            <p:ph sz="half" idx="2"/>
          </p:nvPr>
        </p:nvSpPr>
        <p:spPr>
          <a:xfrm>
            <a:off x="1141410" y="3073397"/>
            <a:ext cx="4878391" cy="2717801"/>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Content Placeholder 5"/>
          <p:cNvSpPr>
            <a:spLocks noGrp="1"/>
          </p:cNvSpPr>
          <p:nvPr>
            <p:ph sz="quarter" idx="4"/>
          </p:nvPr>
        </p:nvSpPr>
        <p:spPr>
          <a:xfrm>
            <a:off x="6172200" y="3073397"/>
            <a:ext cx="4875210" cy="2717801"/>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9/30/19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28443011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9/30/19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37127904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9/30/19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41708498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it-IT"/>
              <a:t>Fare clic per modificare lo stile del titolo dello schema</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48A87A34-81AB-432B-8DAE-1953F412C126}" type="datetimeFigureOut">
              <a:rPr lang="en-US" smtClean="0"/>
              <a:t>9/30/19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35190617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it-IT"/>
              <a:t>Fare clic per modificare lo stile del titolo dello schema</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it-IT"/>
              <a:t>Fare clic sull'icona per inserire un'immagine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48A87A34-81AB-432B-8DAE-1953F412C126}" type="datetimeFigureOut">
              <a:rPr lang="en-US" smtClean="0"/>
              <a:t>9/30/19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13970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20">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a:gradFill flip="none" rotWithShape="1">
            <a:gsLst>
              <a:gs pos="0">
                <a:schemeClr val="tx2"/>
              </a:gs>
              <a:gs pos="100000">
                <a:schemeClr val="tx2">
                  <a:lumMod val="50000"/>
                </a:schemeClr>
              </a:gs>
            </a:gsLst>
            <a:lin ang="5400000" scaled="0"/>
            <a:tileRect/>
          </a:gradFill>
        </p:grpSpPr>
        <p:grpSp>
          <p:nvGrpSpPr>
            <p:cNvPr id="9" name="Group 8"/>
            <p:cNvGrpSpPr/>
            <p:nvPr/>
          </p:nvGrpSpPr>
          <p:grpSpPr>
            <a:xfrm>
              <a:off x="-14288" y="0"/>
              <a:ext cx="1220788" cy="6858001"/>
              <a:chOff x="-14288" y="0"/>
              <a:chExt cx="1220788" cy="6858001"/>
            </a:xfrm>
            <a:grp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p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smtClean="0"/>
              <a:pPr/>
              <a:t>9/30/19</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smtClean="0"/>
              <a:pPr/>
              <a:t>‹N›</a:t>
            </a:fld>
            <a:endParaRPr lang="en-US" dirty="0"/>
          </a:p>
        </p:txBody>
      </p:sp>
    </p:spTree>
    <p:extLst>
      <p:ext uri="{BB962C8B-B14F-4D97-AF65-F5344CB8AC3E}">
        <p14:creationId xmlns:p14="http://schemas.microsoft.com/office/powerpoint/2010/main" val="685056473"/>
      </p:ext>
    </p:extLst>
  </p:cSld>
  <p:clrMap bg1="dk1" tx1="lt1" bg2="dk2" tx2="lt2" accent1="accent1" accent2="accent2" accent3="accent3" accent4="accent4" accent5="accent5" accent6="accent6" hlink="hlink" folHlink="folHlink"/>
  <p:sldLayoutIdLst>
    <p:sldLayoutId id="2147483822" r:id="rId1"/>
    <p:sldLayoutId id="2147483823" r:id="rId2"/>
    <p:sldLayoutId id="2147483824" r:id="rId3"/>
    <p:sldLayoutId id="2147483825" r:id="rId4"/>
    <p:sldLayoutId id="2147483826" r:id="rId5"/>
    <p:sldLayoutId id="2147483827" r:id="rId6"/>
    <p:sldLayoutId id="2147483828" r:id="rId7"/>
    <p:sldLayoutId id="2147483829" r:id="rId8"/>
    <p:sldLayoutId id="2147483830" r:id="rId9"/>
    <p:sldLayoutId id="2147483831" r:id="rId10"/>
    <p:sldLayoutId id="2147483832" r:id="rId11"/>
    <p:sldLayoutId id="2147483833" r:id="rId12"/>
    <p:sldLayoutId id="2147483834" r:id="rId13"/>
    <p:sldLayoutId id="2147483835" r:id="rId14"/>
    <p:sldLayoutId id="2147483836" r:id="rId15"/>
    <p:sldLayoutId id="2147483837" r:id="rId16"/>
    <p:sldLayoutId id="2147483838" r:id="rId17"/>
    <p:sldLayoutId id="2147483839" r:id="rId18"/>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6.xml"/><Relationship Id="rId1" Type="http://schemas.openxmlformats.org/officeDocument/2006/relationships/slideLayout" Target="../slideLayouts/slideLayout18.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7.xml"/><Relationship Id="rId1" Type="http://schemas.openxmlformats.org/officeDocument/2006/relationships/slideLayout" Target="../slideLayouts/slideLayout18.xml"/><Relationship Id="rId6" Type="http://schemas.openxmlformats.org/officeDocument/2006/relationships/hyperlink" Target="https://www.zdnet.com/article/tens-of-thousands-of-cars-left-exposed-to-thieves-due-to-a-hardcoded-password/" TargetMode="External"/><Relationship Id="rId5" Type="http://schemas.openxmlformats.org/officeDocument/2006/relationships/image" Target="../media/image33.png"/><Relationship Id="rId4" Type="http://schemas.openxmlformats.org/officeDocument/2006/relationships/hyperlink" Target="https://www.bankinfosecurity.com/rising-attack-vector-for-industrial-iot-smartphone-apps-a-10580"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8" Type="http://schemas.openxmlformats.org/officeDocument/2006/relationships/image" Target="../media/image41.svg"/><Relationship Id="rId13" Type="http://schemas.openxmlformats.org/officeDocument/2006/relationships/image" Target="../media/image46.jpeg"/><Relationship Id="rId3" Type="http://schemas.openxmlformats.org/officeDocument/2006/relationships/image" Target="../media/image36.svg"/><Relationship Id="rId7" Type="http://schemas.openxmlformats.org/officeDocument/2006/relationships/image" Target="../media/image40.png"/><Relationship Id="rId12" Type="http://schemas.openxmlformats.org/officeDocument/2006/relationships/image" Target="../media/image45.jpg"/><Relationship Id="rId2"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image" Target="../media/image39.png"/><Relationship Id="rId11" Type="http://schemas.openxmlformats.org/officeDocument/2006/relationships/image" Target="../media/image44.png"/><Relationship Id="rId5" Type="http://schemas.openxmlformats.org/officeDocument/2006/relationships/image" Target="../media/image38.png"/><Relationship Id="rId10" Type="http://schemas.openxmlformats.org/officeDocument/2006/relationships/image" Target="../media/image43.svg"/><Relationship Id="rId4" Type="http://schemas.openxmlformats.org/officeDocument/2006/relationships/image" Target="../media/image37.png"/><Relationship Id="rId9" Type="http://schemas.openxmlformats.org/officeDocument/2006/relationships/image" Target="../media/image42.png"/></Relationships>
</file>

<file path=ppt/slides/_rels/slide18.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36.svg"/><Relationship Id="rId7" Type="http://schemas.openxmlformats.org/officeDocument/2006/relationships/image" Target="../media/image43.svg"/><Relationship Id="rId2"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svg"/><Relationship Id="rId4" Type="http://schemas.openxmlformats.org/officeDocument/2006/relationships/image" Target="../media/image40.png"/><Relationship Id="rId9" Type="http://schemas.openxmlformats.org/officeDocument/2006/relationships/image" Target="../media/image48.svg"/></Relationships>
</file>

<file path=ppt/slides/_rels/slide19.xml.rels><?xml version="1.0" encoding="UTF-8" standalone="yes"?>
<Relationships xmlns="http://schemas.openxmlformats.org/package/2006/relationships"><Relationship Id="rId8" Type="http://schemas.openxmlformats.org/officeDocument/2006/relationships/image" Target="../media/image52.tiff"/><Relationship Id="rId13" Type="http://schemas.openxmlformats.org/officeDocument/2006/relationships/image" Target="../media/image53.tiff"/><Relationship Id="rId18" Type="http://schemas.openxmlformats.org/officeDocument/2006/relationships/image" Target="../media/image58.tiff"/><Relationship Id="rId3" Type="http://schemas.openxmlformats.org/officeDocument/2006/relationships/image" Target="../media/image49.tiff"/><Relationship Id="rId7" Type="http://schemas.openxmlformats.org/officeDocument/2006/relationships/image" Target="../media/image36.svg"/><Relationship Id="rId12" Type="http://schemas.openxmlformats.org/officeDocument/2006/relationships/image" Target="../media/image43.svg"/><Relationship Id="rId17" Type="http://schemas.openxmlformats.org/officeDocument/2006/relationships/image" Target="../media/image57.tiff"/><Relationship Id="rId2" Type="http://schemas.openxmlformats.org/officeDocument/2006/relationships/hyperlink" Target="https://github.com/tim124058/ASUS-SmartHome-Exploit" TargetMode="External"/><Relationship Id="rId16" Type="http://schemas.openxmlformats.org/officeDocument/2006/relationships/image" Target="../media/image56.png"/><Relationship Id="rId20"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35.png"/><Relationship Id="rId11" Type="http://schemas.openxmlformats.org/officeDocument/2006/relationships/image" Target="../media/image42.png"/><Relationship Id="rId5" Type="http://schemas.openxmlformats.org/officeDocument/2006/relationships/image" Target="../media/image51.tiff"/><Relationship Id="rId15" Type="http://schemas.openxmlformats.org/officeDocument/2006/relationships/image" Target="../media/image55.png"/><Relationship Id="rId10" Type="http://schemas.openxmlformats.org/officeDocument/2006/relationships/image" Target="../media/image41.svg"/><Relationship Id="rId19" Type="http://schemas.openxmlformats.org/officeDocument/2006/relationships/image" Target="../media/image8.png"/><Relationship Id="rId4" Type="http://schemas.openxmlformats.org/officeDocument/2006/relationships/image" Target="../media/image50.tiff"/><Relationship Id="rId9" Type="http://schemas.openxmlformats.org/officeDocument/2006/relationships/image" Target="../media/image40.png"/><Relationship Id="rId14" Type="http://schemas.openxmlformats.org/officeDocument/2006/relationships/image" Target="../media/image54.tiff"/></Relationships>
</file>

<file path=ppt/slides/_rels/slide2.xml.rels><?xml version="1.0" encoding="UTF-8" standalone="yes"?>
<Relationships xmlns="http://schemas.openxmlformats.org/package/2006/relationships"><Relationship Id="rId3" Type="http://schemas.openxmlformats.org/officeDocument/2006/relationships/image" Target="../media/image5.jpg"/><Relationship Id="rId7" Type="http://schemas.openxmlformats.org/officeDocument/2006/relationships/image" Target="../media/image9.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8" Type="http://schemas.openxmlformats.org/officeDocument/2006/relationships/image" Target="../media/image41.svg"/><Relationship Id="rId13" Type="http://schemas.openxmlformats.org/officeDocument/2006/relationships/image" Target="../media/image48.svg"/><Relationship Id="rId3" Type="http://schemas.openxmlformats.org/officeDocument/2006/relationships/image" Target="../media/image50.tiff"/><Relationship Id="rId7" Type="http://schemas.openxmlformats.org/officeDocument/2006/relationships/image" Target="../media/image40.png"/><Relationship Id="rId12" Type="http://schemas.openxmlformats.org/officeDocument/2006/relationships/image" Target="../media/image47.png"/><Relationship Id="rId2" Type="http://schemas.openxmlformats.org/officeDocument/2006/relationships/image" Target="../media/image49.tiff"/><Relationship Id="rId1" Type="http://schemas.openxmlformats.org/officeDocument/2006/relationships/slideLayout" Target="../slideLayouts/slideLayout2.xml"/><Relationship Id="rId6" Type="http://schemas.openxmlformats.org/officeDocument/2006/relationships/image" Target="../media/image36.svg"/><Relationship Id="rId11" Type="http://schemas.openxmlformats.org/officeDocument/2006/relationships/image" Target="../media/image59.tiff"/><Relationship Id="rId5" Type="http://schemas.openxmlformats.org/officeDocument/2006/relationships/image" Target="../media/image35.png"/><Relationship Id="rId10" Type="http://schemas.openxmlformats.org/officeDocument/2006/relationships/image" Target="../media/image43.svg"/><Relationship Id="rId4" Type="http://schemas.openxmlformats.org/officeDocument/2006/relationships/image" Target="../media/image51.tiff"/><Relationship Id="rId9" Type="http://schemas.openxmlformats.org/officeDocument/2006/relationships/image" Target="../media/image42.png"/><Relationship Id="rId14" Type="http://schemas.openxmlformats.org/officeDocument/2006/relationships/image" Target="../media/image60.tif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jpg"/><Relationship Id="rId7" Type="http://schemas.openxmlformats.org/officeDocument/2006/relationships/image" Target="../media/image14.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jpg"/><Relationship Id="rId9" Type="http://schemas.openxmlformats.org/officeDocument/2006/relationships/image" Target="../media/image16.png"/></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comments" Target="../comments/comment1.xml"/><Relationship Id="rId4" Type="http://schemas.openxmlformats.org/officeDocument/2006/relationships/image" Target="../media/image19.png"/></Relationships>
</file>

<file path=ppt/slides/_rels/slide6.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8000"/>
                <a:hueMod val="94000"/>
                <a:satMod val="148000"/>
                <a:lumMod val="150000"/>
              </a:schemeClr>
            </a:gs>
            <a:gs pos="100000">
              <a:schemeClr val="bg1">
                <a:shade val="92000"/>
                <a:hueMod val="104000"/>
                <a:satMod val="140000"/>
                <a:lumMod val="68000"/>
              </a:schemeClr>
            </a:gs>
          </a:gsLst>
          <a:lin ang="5040000" scaled="0"/>
        </a:gra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1D928CE-AB28-3543-B0FB-B7E4B52A3F02}"/>
              </a:ext>
            </a:extLst>
          </p:cNvPr>
          <p:cNvSpPr>
            <a:spLocks noGrp="1"/>
          </p:cNvSpPr>
          <p:nvPr>
            <p:ph type="ctrTitle"/>
          </p:nvPr>
        </p:nvSpPr>
        <p:spPr>
          <a:xfrm>
            <a:off x="1603170" y="2366600"/>
            <a:ext cx="9963396" cy="1367896"/>
          </a:xfrm>
        </p:spPr>
        <p:txBody>
          <a:bodyPr>
            <a:normAutofit/>
          </a:bodyPr>
          <a:lstStyle/>
          <a:p>
            <a:pPr algn="ctr"/>
            <a:r>
              <a:rPr lang="en-US" sz="3600" dirty="0">
                <a:solidFill>
                  <a:srgbClr val="0070C0"/>
                </a:solidFill>
              </a:rPr>
              <a:t>Mobile and IOT: </a:t>
            </a:r>
            <a:br>
              <a:rPr lang="en-US" sz="3600" dirty="0">
                <a:solidFill>
                  <a:srgbClr val="0070C0"/>
                </a:solidFill>
              </a:rPr>
            </a:br>
            <a:r>
              <a:rPr lang="en-US" sz="3600" dirty="0">
                <a:solidFill>
                  <a:srgbClr val="0070C0"/>
                </a:solidFill>
              </a:rPr>
              <a:t>The “ODD couple” of APPLICATION </a:t>
            </a:r>
            <a:r>
              <a:rPr lang="en-US" sz="3600" dirty="0" err="1">
                <a:solidFill>
                  <a:srgbClr val="0070C0"/>
                </a:solidFill>
              </a:rPr>
              <a:t>SECURITy</a:t>
            </a:r>
            <a:endParaRPr lang="en-US" sz="3600" dirty="0">
              <a:solidFill>
                <a:srgbClr val="0070C0"/>
              </a:solidFill>
            </a:endParaRPr>
          </a:p>
        </p:txBody>
      </p:sp>
      <p:sp>
        <p:nvSpPr>
          <p:cNvPr id="3" name="Sottotitolo 2">
            <a:extLst>
              <a:ext uri="{FF2B5EF4-FFF2-40B4-BE49-F238E27FC236}">
                <a16:creationId xmlns:a16="http://schemas.microsoft.com/office/drawing/2014/main" id="{194F7CBB-BE1A-CE4F-AD5E-B4678C925E2A}"/>
              </a:ext>
            </a:extLst>
          </p:cNvPr>
          <p:cNvSpPr>
            <a:spLocks noGrp="1"/>
          </p:cNvSpPr>
          <p:nvPr>
            <p:ph type="subTitle" idx="1"/>
          </p:nvPr>
        </p:nvSpPr>
        <p:spPr>
          <a:xfrm>
            <a:off x="2667000" y="4394958"/>
            <a:ext cx="6857999" cy="953029"/>
          </a:xfrm>
        </p:spPr>
        <p:txBody>
          <a:bodyPr>
            <a:normAutofit fontScale="92500" lnSpcReduction="20000"/>
          </a:bodyPr>
          <a:lstStyle/>
          <a:p>
            <a:pPr algn="ctr"/>
            <a:r>
              <a:rPr lang="en-US" sz="2800" dirty="0">
                <a:solidFill>
                  <a:schemeClr val="tx1"/>
                </a:solidFill>
              </a:rPr>
              <a:t>Alessio Merlo</a:t>
            </a:r>
          </a:p>
          <a:p>
            <a:pPr algn="ctr"/>
            <a:r>
              <a:rPr lang="en-US" dirty="0">
                <a:solidFill>
                  <a:schemeClr val="bg2"/>
                </a:solidFill>
              </a:rPr>
              <a:t>DIBRIS – University of Genoa</a:t>
            </a:r>
          </a:p>
        </p:txBody>
      </p:sp>
      <p:pic>
        <p:nvPicPr>
          <p:cNvPr id="7" name="Immagine 6" descr="Immagine che contiene orologio, segnale&#10;&#10;Descrizione generata automaticamente">
            <a:extLst>
              <a:ext uri="{FF2B5EF4-FFF2-40B4-BE49-F238E27FC236}">
                <a16:creationId xmlns:a16="http://schemas.microsoft.com/office/drawing/2014/main" id="{4F7640EB-00A2-FB46-9C7A-B5996F025A7B}"/>
              </a:ext>
            </a:extLst>
          </p:cNvPr>
          <p:cNvPicPr>
            <a:picLocks noChangeAspect="1"/>
          </p:cNvPicPr>
          <p:nvPr/>
        </p:nvPicPr>
        <p:blipFill>
          <a:blip r:embed="rId2"/>
          <a:stretch>
            <a:fillRect/>
          </a:stretch>
        </p:blipFill>
        <p:spPr>
          <a:xfrm>
            <a:off x="6705497" y="264916"/>
            <a:ext cx="5486503" cy="1176306"/>
          </a:xfrm>
          <a:prstGeom prst="rect">
            <a:avLst/>
          </a:prstGeom>
        </p:spPr>
      </p:pic>
      <p:pic>
        <p:nvPicPr>
          <p:cNvPr id="9" name="Immagine 8" descr="Immagine che contiene disegnando, segnale, cibo&#10;&#10;Descrizione generata automaticamente">
            <a:extLst>
              <a:ext uri="{FF2B5EF4-FFF2-40B4-BE49-F238E27FC236}">
                <a16:creationId xmlns:a16="http://schemas.microsoft.com/office/drawing/2014/main" id="{61A91F10-3CDA-2A43-96FF-45A3D67E7ACA}"/>
              </a:ext>
            </a:extLst>
          </p:cNvPr>
          <p:cNvPicPr>
            <a:picLocks noChangeAspect="1"/>
          </p:cNvPicPr>
          <p:nvPr/>
        </p:nvPicPr>
        <p:blipFill>
          <a:blip r:embed="rId3"/>
          <a:stretch>
            <a:fillRect/>
          </a:stretch>
        </p:blipFill>
        <p:spPr>
          <a:xfrm>
            <a:off x="2167571" y="0"/>
            <a:ext cx="3318933" cy="1706139"/>
          </a:xfrm>
          <a:prstGeom prst="rect">
            <a:avLst/>
          </a:prstGeom>
        </p:spPr>
      </p:pic>
    </p:spTree>
    <p:extLst>
      <p:ext uri="{BB962C8B-B14F-4D97-AF65-F5344CB8AC3E}">
        <p14:creationId xmlns:p14="http://schemas.microsoft.com/office/powerpoint/2010/main" val="3274690816"/>
      </p:ext>
    </p:extLst>
  </p:cSld>
  <p:clrMapOvr>
    <a:overrideClrMapping bg1="lt1" tx1="dk1" bg2="lt2" tx2="dk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4" name="Rettangolo 3">
            <a:extLst>
              <a:ext uri="{FF2B5EF4-FFF2-40B4-BE49-F238E27FC236}">
                <a16:creationId xmlns:a16="http://schemas.microsoft.com/office/drawing/2014/main" id="{2E6CF1BE-8690-5347-A562-449CD2E05A95}"/>
              </a:ext>
            </a:extLst>
          </p:cNvPr>
          <p:cNvSpPr/>
          <p:nvPr/>
        </p:nvSpPr>
        <p:spPr>
          <a:xfrm>
            <a:off x="522514" y="5642386"/>
            <a:ext cx="1649186" cy="25794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5" name="Rettangolo 4">
            <a:extLst>
              <a:ext uri="{FF2B5EF4-FFF2-40B4-BE49-F238E27FC236}">
                <a16:creationId xmlns:a16="http://schemas.microsoft.com/office/drawing/2014/main" id="{86D9F163-2A19-8842-96F9-56172AA66839}"/>
              </a:ext>
            </a:extLst>
          </p:cNvPr>
          <p:cNvSpPr/>
          <p:nvPr/>
        </p:nvSpPr>
        <p:spPr>
          <a:xfrm>
            <a:off x="3559629" y="3151987"/>
            <a:ext cx="1045028" cy="27701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6" name="Rettangolo 5">
            <a:extLst>
              <a:ext uri="{FF2B5EF4-FFF2-40B4-BE49-F238E27FC236}">
                <a16:creationId xmlns:a16="http://schemas.microsoft.com/office/drawing/2014/main" id="{645ACFE7-3304-4F41-9E7B-D2619D9FC218}"/>
              </a:ext>
            </a:extLst>
          </p:cNvPr>
          <p:cNvSpPr/>
          <p:nvPr/>
        </p:nvSpPr>
        <p:spPr>
          <a:xfrm>
            <a:off x="7233557" y="5399516"/>
            <a:ext cx="1012372" cy="25794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7" name="Rettangolo 6">
            <a:extLst>
              <a:ext uri="{FF2B5EF4-FFF2-40B4-BE49-F238E27FC236}">
                <a16:creationId xmlns:a16="http://schemas.microsoft.com/office/drawing/2014/main" id="{13C57E74-BBD3-594B-A754-AF1F2890FAA9}"/>
              </a:ext>
            </a:extLst>
          </p:cNvPr>
          <p:cNvSpPr/>
          <p:nvPr/>
        </p:nvSpPr>
        <p:spPr>
          <a:xfrm>
            <a:off x="10466614" y="5293767"/>
            <a:ext cx="1126672" cy="25794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99" name="Google Shape;99;p18"/>
          <p:cNvSpPr txBox="1">
            <a:spLocks noGrp="1"/>
          </p:cNvSpPr>
          <p:nvPr>
            <p:ph type="title"/>
          </p:nvPr>
        </p:nvSpPr>
        <p:spPr>
          <a:xfrm>
            <a:off x="1237784" y="0"/>
            <a:ext cx="11165993" cy="847493"/>
          </a:xfrm>
          <a:prstGeom prst="rect">
            <a:avLst/>
          </a:prstGeom>
        </p:spPr>
        <p:txBody>
          <a:bodyPr spcFirstLastPara="1" vert="horz" wrap="square" lIns="121900" tIns="121900" rIns="121900" bIns="121900" rtlCol="0" anchor="b" anchorCtr="0">
            <a:noAutofit/>
          </a:bodyPr>
          <a:lstStyle/>
          <a:p>
            <a:r>
              <a:rPr lang="it" dirty="0"/>
              <a:t>Mobile-IoT Apps Ecosystem</a:t>
            </a:r>
            <a:endParaRPr dirty="0"/>
          </a:p>
        </p:txBody>
      </p:sp>
      <p:pic>
        <p:nvPicPr>
          <p:cNvPr id="100" name="Google Shape;100;p18"/>
          <p:cNvPicPr preferRelativeResize="0"/>
          <p:nvPr/>
        </p:nvPicPr>
        <p:blipFill>
          <a:blip r:embed="rId3">
            <a:alphaModFix/>
          </a:blip>
          <a:stretch>
            <a:fillRect/>
          </a:stretch>
        </p:blipFill>
        <p:spPr>
          <a:xfrm>
            <a:off x="406400" y="973666"/>
            <a:ext cx="11785600" cy="4910667"/>
          </a:xfrm>
          <a:prstGeom prst="rect">
            <a:avLst/>
          </a:prstGeom>
          <a:noFill/>
          <a:ln>
            <a:noFill/>
          </a:ln>
        </p:spPr>
      </p:pic>
      <p:sp>
        <p:nvSpPr>
          <p:cNvPr id="8" name="Google Shape;107;p19">
            <a:extLst>
              <a:ext uri="{FF2B5EF4-FFF2-40B4-BE49-F238E27FC236}">
                <a16:creationId xmlns:a16="http://schemas.microsoft.com/office/drawing/2014/main" id="{3E6C6AD7-1C40-4847-B76C-A127ED3E0CB8}"/>
              </a:ext>
            </a:extLst>
          </p:cNvPr>
          <p:cNvSpPr txBox="1"/>
          <p:nvPr/>
        </p:nvSpPr>
        <p:spPr>
          <a:xfrm>
            <a:off x="7843679" y="2538049"/>
            <a:ext cx="4225200" cy="1227876"/>
          </a:xfrm>
          <a:prstGeom prst="rect">
            <a:avLst/>
          </a:prstGeom>
          <a:noFill/>
          <a:ln w="9525" cap="flat" cmpd="sng">
            <a:solidFill>
              <a:srgbClr val="FF0000"/>
            </a:solidFill>
            <a:prstDash val="solid"/>
            <a:round/>
            <a:headEnd type="none" w="sm" len="sm"/>
            <a:tailEnd type="none" w="sm" len="sm"/>
          </a:ln>
        </p:spPr>
        <p:txBody>
          <a:bodyPr spcFirstLastPara="1" wrap="square" lIns="121900" tIns="121900" rIns="121900" bIns="121900" anchor="t" anchorCtr="0">
            <a:noAutofit/>
          </a:bodyPr>
          <a:lstStyle/>
          <a:p>
            <a:pPr algn="ctr"/>
            <a:r>
              <a:rPr lang="it" sz="2400" b="1">
                <a:solidFill>
                  <a:srgbClr val="FF0000"/>
                </a:solidFill>
              </a:rPr>
              <a:t>IoT Applications</a:t>
            </a:r>
            <a:r>
              <a:rPr lang="it" sz="2400"/>
              <a:t> provide on-board functionalities of the “Things” </a:t>
            </a:r>
            <a:endParaRPr sz="2400"/>
          </a:p>
        </p:txBody>
      </p:sp>
    </p:spTree>
    <p:extLst>
      <p:ext uri="{BB962C8B-B14F-4D97-AF65-F5344CB8AC3E}">
        <p14:creationId xmlns:p14="http://schemas.microsoft.com/office/powerpoint/2010/main" val="27866881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4" name="Rettangolo 3">
            <a:extLst>
              <a:ext uri="{FF2B5EF4-FFF2-40B4-BE49-F238E27FC236}">
                <a16:creationId xmlns:a16="http://schemas.microsoft.com/office/drawing/2014/main" id="{2E6CF1BE-8690-5347-A562-449CD2E05A95}"/>
              </a:ext>
            </a:extLst>
          </p:cNvPr>
          <p:cNvSpPr/>
          <p:nvPr/>
        </p:nvSpPr>
        <p:spPr>
          <a:xfrm>
            <a:off x="522514" y="5642386"/>
            <a:ext cx="1649186" cy="25794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5" name="Rettangolo 4">
            <a:extLst>
              <a:ext uri="{FF2B5EF4-FFF2-40B4-BE49-F238E27FC236}">
                <a16:creationId xmlns:a16="http://schemas.microsoft.com/office/drawing/2014/main" id="{86D9F163-2A19-8842-96F9-56172AA66839}"/>
              </a:ext>
            </a:extLst>
          </p:cNvPr>
          <p:cNvSpPr/>
          <p:nvPr/>
        </p:nvSpPr>
        <p:spPr>
          <a:xfrm>
            <a:off x="3559629" y="3151987"/>
            <a:ext cx="1045028" cy="27701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6" name="Rettangolo 5">
            <a:extLst>
              <a:ext uri="{FF2B5EF4-FFF2-40B4-BE49-F238E27FC236}">
                <a16:creationId xmlns:a16="http://schemas.microsoft.com/office/drawing/2014/main" id="{645ACFE7-3304-4F41-9E7B-D2619D9FC218}"/>
              </a:ext>
            </a:extLst>
          </p:cNvPr>
          <p:cNvSpPr/>
          <p:nvPr/>
        </p:nvSpPr>
        <p:spPr>
          <a:xfrm>
            <a:off x="7233557" y="5399516"/>
            <a:ext cx="1012372" cy="25794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7" name="Rettangolo 6">
            <a:extLst>
              <a:ext uri="{FF2B5EF4-FFF2-40B4-BE49-F238E27FC236}">
                <a16:creationId xmlns:a16="http://schemas.microsoft.com/office/drawing/2014/main" id="{13C57E74-BBD3-594B-A754-AF1F2890FAA9}"/>
              </a:ext>
            </a:extLst>
          </p:cNvPr>
          <p:cNvSpPr/>
          <p:nvPr/>
        </p:nvSpPr>
        <p:spPr>
          <a:xfrm>
            <a:off x="10466614" y="5293767"/>
            <a:ext cx="1126672" cy="25794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99" name="Google Shape;99;p18"/>
          <p:cNvSpPr txBox="1">
            <a:spLocks noGrp="1"/>
          </p:cNvSpPr>
          <p:nvPr>
            <p:ph type="title"/>
          </p:nvPr>
        </p:nvSpPr>
        <p:spPr>
          <a:xfrm>
            <a:off x="1237784" y="0"/>
            <a:ext cx="11165993" cy="847493"/>
          </a:xfrm>
          <a:prstGeom prst="rect">
            <a:avLst/>
          </a:prstGeom>
        </p:spPr>
        <p:txBody>
          <a:bodyPr spcFirstLastPara="1" vert="horz" wrap="square" lIns="121900" tIns="121900" rIns="121900" bIns="121900" rtlCol="0" anchor="b" anchorCtr="0">
            <a:noAutofit/>
          </a:bodyPr>
          <a:lstStyle/>
          <a:p>
            <a:r>
              <a:rPr lang="it" dirty="0"/>
              <a:t>Mobile-IoT Apps Ecosystem</a:t>
            </a:r>
            <a:endParaRPr dirty="0"/>
          </a:p>
        </p:txBody>
      </p:sp>
      <p:pic>
        <p:nvPicPr>
          <p:cNvPr id="100" name="Google Shape;100;p18"/>
          <p:cNvPicPr preferRelativeResize="0"/>
          <p:nvPr/>
        </p:nvPicPr>
        <p:blipFill>
          <a:blip r:embed="rId3">
            <a:alphaModFix/>
          </a:blip>
          <a:stretch>
            <a:fillRect/>
          </a:stretch>
        </p:blipFill>
        <p:spPr>
          <a:xfrm>
            <a:off x="406400" y="973666"/>
            <a:ext cx="11785600" cy="4910667"/>
          </a:xfrm>
          <a:prstGeom prst="rect">
            <a:avLst/>
          </a:prstGeom>
          <a:noFill/>
          <a:ln>
            <a:noFill/>
          </a:ln>
        </p:spPr>
      </p:pic>
      <p:sp>
        <p:nvSpPr>
          <p:cNvPr id="8" name="Google Shape;107;p19">
            <a:extLst>
              <a:ext uri="{FF2B5EF4-FFF2-40B4-BE49-F238E27FC236}">
                <a16:creationId xmlns:a16="http://schemas.microsoft.com/office/drawing/2014/main" id="{3E6C6AD7-1C40-4847-B76C-A127ED3E0CB8}"/>
              </a:ext>
            </a:extLst>
          </p:cNvPr>
          <p:cNvSpPr txBox="1"/>
          <p:nvPr/>
        </p:nvSpPr>
        <p:spPr>
          <a:xfrm>
            <a:off x="7843679" y="2538049"/>
            <a:ext cx="4225200" cy="1227876"/>
          </a:xfrm>
          <a:prstGeom prst="rect">
            <a:avLst/>
          </a:prstGeom>
          <a:noFill/>
          <a:ln w="9525" cap="flat" cmpd="sng">
            <a:solidFill>
              <a:srgbClr val="FF0000"/>
            </a:solidFill>
            <a:prstDash val="solid"/>
            <a:round/>
            <a:headEnd type="none" w="sm" len="sm"/>
            <a:tailEnd type="none" w="sm" len="sm"/>
          </a:ln>
        </p:spPr>
        <p:txBody>
          <a:bodyPr spcFirstLastPara="1" wrap="square" lIns="121900" tIns="121900" rIns="121900" bIns="121900" anchor="t" anchorCtr="0">
            <a:noAutofit/>
          </a:bodyPr>
          <a:lstStyle/>
          <a:p>
            <a:pPr algn="ctr"/>
            <a:r>
              <a:rPr lang="it" sz="2400" b="1">
                <a:solidFill>
                  <a:srgbClr val="FF0000"/>
                </a:solidFill>
              </a:rPr>
              <a:t>IoT Applications</a:t>
            </a:r>
            <a:r>
              <a:rPr lang="it" sz="2400"/>
              <a:t> provide on-board functionalities of the “Things” </a:t>
            </a:r>
            <a:endParaRPr sz="2400"/>
          </a:p>
        </p:txBody>
      </p:sp>
      <p:sp>
        <p:nvSpPr>
          <p:cNvPr id="9" name="Google Shape;115;p20">
            <a:extLst>
              <a:ext uri="{FF2B5EF4-FFF2-40B4-BE49-F238E27FC236}">
                <a16:creationId xmlns:a16="http://schemas.microsoft.com/office/drawing/2014/main" id="{B1EC845D-B1C1-BD4B-B29A-8A87F6E7B70B}"/>
              </a:ext>
            </a:extLst>
          </p:cNvPr>
          <p:cNvSpPr txBox="1"/>
          <p:nvPr/>
        </p:nvSpPr>
        <p:spPr>
          <a:xfrm>
            <a:off x="1949707" y="3771711"/>
            <a:ext cx="3486800" cy="1651029"/>
          </a:xfrm>
          <a:prstGeom prst="rect">
            <a:avLst/>
          </a:prstGeom>
          <a:noFill/>
          <a:ln w="9525" cap="flat" cmpd="sng">
            <a:solidFill>
              <a:srgbClr val="FF0000"/>
            </a:solidFill>
            <a:prstDash val="solid"/>
            <a:round/>
            <a:headEnd type="none" w="sm" len="sm"/>
            <a:tailEnd type="none" w="sm" len="sm"/>
          </a:ln>
        </p:spPr>
        <p:txBody>
          <a:bodyPr spcFirstLastPara="1" wrap="square" lIns="121900" tIns="121900" rIns="121900" bIns="121900" anchor="t" anchorCtr="0">
            <a:noAutofit/>
          </a:bodyPr>
          <a:lstStyle/>
          <a:p>
            <a:pPr algn="ctr"/>
            <a:r>
              <a:rPr lang="it" sz="2400" b="1" dirty="0">
                <a:solidFill>
                  <a:srgbClr val="FF0000"/>
                </a:solidFill>
              </a:rPr>
              <a:t>Mobile Applications</a:t>
            </a:r>
            <a:r>
              <a:rPr lang="it" sz="2400" dirty="0"/>
              <a:t> allow the management and supervision of IoT Devices</a:t>
            </a:r>
            <a:endParaRPr sz="2400" dirty="0"/>
          </a:p>
        </p:txBody>
      </p:sp>
    </p:spTree>
    <p:extLst>
      <p:ext uri="{BB962C8B-B14F-4D97-AF65-F5344CB8AC3E}">
        <p14:creationId xmlns:p14="http://schemas.microsoft.com/office/powerpoint/2010/main" val="33825568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4" name="Rettangolo 3">
            <a:extLst>
              <a:ext uri="{FF2B5EF4-FFF2-40B4-BE49-F238E27FC236}">
                <a16:creationId xmlns:a16="http://schemas.microsoft.com/office/drawing/2014/main" id="{2E6CF1BE-8690-5347-A562-449CD2E05A95}"/>
              </a:ext>
            </a:extLst>
          </p:cNvPr>
          <p:cNvSpPr/>
          <p:nvPr/>
        </p:nvSpPr>
        <p:spPr>
          <a:xfrm>
            <a:off x="522514" y="5642386"/>
            <a:ext cx="1649186" cy="25794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5" name="Rettangolo 4">
            <a:extLst>
              <a:ext uri="{FF2B5EF4-FFF2-40B4-BE49-F238E27FC236}">
                <a16:creationId xmlns:a16="http://schemas.microsoft.com/office/drawing/2014/main" id="{86D9F163-2A19-8842-96F9-56172AA66839}"/>
              </a:ext>
            </a:extLst>
          </p:cNvPr>
          <p:cNvSpPr/>
          <p:nvPr/>
        </p:nvSpPr>
        <p:spPr>
          <a:xfrm>
            <a:off x="3559629" y="3151987"/>
            <a:ext cx="1045028" cy="27701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6" name="Rettangolo 5">
            <a:extLst>
              <a:ext uri="{FF2B5EF4-FFF2-40B4-BE49-F238E27FC236}">
                <a16:creationId xmlns:a16="http://schemas.microsoft.com/office/drawing/2014/main" id="{645ACFE7-3304-4F41-9E7B-D2619D9FC218}"/>
              </a:ext>
            </a:extLst>
          </p:cNvPr>
          <p:cNvSpPr/>
          <p:nvPr/>
        </p:nvSpPr>
        <p:spPr>
          <a:xfrm>
            <a:off x="7233557" y="5399516"/>
            <a:ext cx="1012372" cy="25794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7" name="Rettangolo 6">
            <a:extLst>
              <a:ext uri="{FF2B5EF4-FFF2-40B4-BE49-F238E27FC236}">
                <a16:creationId xmlns:a16="http://schemas.microsoft.com/office/drawing/2014/main" id="{13C57E74-BBD3-594B-A754-AF1F2890FAA9}"/>
              </a:ext>
            </a:extLst>
          </p:cNvPr>
          <p:cNvSpPr/>
          <p:nvPr/>
        </p:nvSpPr>
        <p:spPr>
          <a:xfrm>
            <a:off x="10466614" y="5293767"/>
            <a:ext cx="1126672" cy="25794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99" name="Google Shape;99;p18"/>
          <p:cNvSpPr txBox="1">
            <a:spLocks noGrp="1"/>
          </p:cNvSpPr>
          <p:nvPr>
            <p:ph type="title"/>
          </p:nvPr>
        </p:nvSpPr>
        <p:spPr>
          <a:xfrm>
            <a:off x="1237784" y="0"/>
            <a:ext cx="11165993" cy="847493"/>
          </a:xfrm>
          <a:prstGeom prst="rect">
            <a:avLst/>
          </a:prstGeom>
        </p:spPr>
        <p:txBody>
          <a:bodyPr spcFirstLastPara="1" vert="horz" wrap="square" lIns="121900" tIns="121900" rIns="121900" bIns="121900" rtlCol="0" anchor="b" anchorCtr="0">
            <a:noAutofit/>
          </a:bodyPr>
          <a:lstStyle/>
          <a:p>
            <a:r>
              <a:rPr lang="it" dirty="0"/>
              <a:t>Mobile-IoT Apps Ecosystem</a:t>
            </a:r>
            <a:endParaRPr dirty="0"/>
          </a:p>
        </p:txBody>
      </p:sp>
      <p:pic>
        <p:nvPicPr>
          <p:cNvPr id="100" name="Google Shape;100;p18"/>
          <p:cNvPicPr preferRelativeResize="0"/>
          <p:nvPr/>
        </p:nvPicPr>
        <p:blipFill>
          <a:blip r:embed="rId3">
            <a:alphaModFix/>
          </a:blip>
          <a:stretch>
            <a:fillRect/>
          </a:stretch>
        </p:blipFill>
        <p:spPr>
          <a:xfrm>
            <a:off x="406400" y="973666"/>
            <a:ext cx="11785600" cy="4910667"/>
          </a:xfrm>
          <a:prstGeom prst="rect">
            <a:avLst/>
          </a:prstGeom>
          <a:noFill/>
          <a:ln>
            <a:noFill/>
          </a:ln>
        </p:spPr>
      </p:pic>
      <p:sp>
        <p:nvSpPr>
          <p:cNvPr id="8" name="Google Shape;107;p19">
            <a:extLst>
              <a:ext uri="{FF2B5EF4-FFF2-40B4-BE49-F238E27FC236}">
                <a16:creationId xmlns:a16="http://schemas.microsoft.com/office/drawing/2014/main" id="{3E6C6AD7-1C40-4847-B76C-A127ED3E0CB8}"/>
              </a:ext>
            </a:extLst>
          </p:cNvPr>
          <p:cNvSpPr txBox="1"/>
          <p:nvPr/>
        </p:nvSpPr>
        <p:spPr>
          <a:xfrm>
            <a:off x="7843679" y="2538049"/>
            <a:ext cx="4225200" cy="1227876"/>
          </a:xfrm>
          <a:prstGeom prst="rect">
            <a:avLst/>
          </a:prstGeom>
          <a:noFill/>
          <a:ln w="9525" cap="flat" cmpd="sng">
            <a:solidFill>
              <a:srgbClr val="FF0000"/>
            </a:solidFill>
            <a:prstDash val="solid"/>
            <a:round/>
            <a:headEnd type="none" w="sm" len="sm"/>
            <a:tailEnd type="none" w="sm" len="sm"/>
          </a:ln>
        </p:spPr>
        <p:txBody>
          <a:bodyPr spcFirstLastPara="1" wrap="square" lIns="121900" tIns="121900" rIns="121900" bIns="121900" anchor="t" anchorCtr="0">
            <a:noAutofit/>
          </a:bodyPr>
          <a:lstStyle/>
          <a:p>
            <a:pPr algn="ctr"/>
            <a:r>
              <a:rPr lang="it" sz="2400" b="1">
                <a:solidFill>
                  <a:srgbClr val="FF0000"/>
                </a:solidFill>
              </a:rPr>
              <a:t>IoT Applications</a:t>
            </a:r>
            <a:r>
              <a:rPr lang="it" sz="2400"/>
              <a:t> provide on-board functionalities of the “Things” </a:t>
            </a:r>
            <a:endParaRPr sz="2400"/>
          </a:p>
        </p:txBody>
      </p:sp>
      <p:sp>
        <p:nvSpPr>
          <p:cNvPr id="9" name="Google Shape;115;p20">
            <a:extLst>
              <a:ext uri="{FF2B5EF4-FFF2-40B4-BE49-F238E27FC236}">
                <a16:creationId xmlns:a16="http://schemas.microsoft.com/office/drawing/2014/main" id="{B1EC845D-B1C1-BD4B-B29A-8A87F6E7B70B}"/>
              </a:ext>
            </a:extLst>
          </p:cNvPr>
          <p:cNvSpPr txBox="1"/>
          <p:nvPr/>
        </p:nvSpPr>
        <p:spPr>
          <a:xfrm>
            <a:off x="1949707" y="3771711"/>
            <a:ext cx="3486800" cy="1651029"/>
          </a:xfrm>
          <a:prstGeom prst="rect">
            <a:avLst/>
          </a:prstGeom>
          <a:noFill/>
          <a:ln w="9525" cap="flat" cmpd="sng">
            <a:solidFill>
              <a:srgbClr val="FF0000"/>
            </a:solidFill>
            <a:prstDash val="solid"/>
            <a:round/>
            <a:headEnd type="none" w="sm" len="sm"/>
            <a:tailEnd type="none" w="sm" len="sm"/>
          </a:ln>
        </p:spPr>
        <p:txBody>
          <a:bodyPr spcFirstLastPara="1" wrap="square" lIns="121900" tIns="121900" rIns="121900" bIns="121900" anchor="t" anchorCtr="0">
            <a:noAutofit/>
          </a:bodyPr>
          <a:lstStyle/>
          <a:p>
            <a:pPr algn="ctr"/>
            <a:r>
              <a:rPr lang="it" sz="2400" b="1" dirty="0">
                <a:solidFill>
                  <a:srgbClr val="FF0000"/>
                </a:solidFill>
              </a:rPr>
              <a:t>Mobile Applications</a:t>
            </a:r>
            <a:r>
              <a:rPr lang="it" sz="2400" dirty="0"/>
              <a:t> allow the management and supervision of IoT Devices</a:t>
            </a:r>
            <a:endParaRPr sz="2400" dirty="0"/>
          </a:p>
        </p:txBody>
      </p:sp>
      <p:sp>
        <p:nvSpPr>
          <p:cNvPr id="10" name="Google Shape;124;p21">
            <a:extLst>
              <a:ext uri="{FF2B5EF4-FFF2-40B4-BE49-F238E27FC236}">
                <a16:creationId xmlns:a16="http://schemas.microsoft.com/office/drawing/2014/main" id="{EE521769-0B41-3E48-BE74-38DADA3E379C}"/>
              </a:ext>
            </a:extLst>
          </p:cNvPr>
          <p:cNvSpPr/>
          <p:nvPr/>
        </p:nvSpPr>
        <p:spPr>
          <a:xfrm rot="-1320028" flipH="1">
            <a:off x="5434977" y="3110493"/>
            <a:ext cx="2400552" cy="744717"/>
          </a:xfrm>
          <a:prstGeom prst="leftRightArrow">
            <a:avLst>
              <a:gd name="adj1" fmla="val 50000"/>
              <a:gd name="adj2" fmla="val 50000"/>
            </a:avLst>
          </a:prstGeom>
          <a:solidFill>
            <a:srgbClr val="FF0000"/>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Tree>
    <p:extLst>
      <p:ext uri="{BB962C8B-B14F-4D97-AF65-F5344CB8AC3E}">
        <p14:creationId xmlns:p14="http://schemas.microsoft.com/office/powerpoint/2010/main" val="27410937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22"/>
          <p:cNvSpPr txBox="1">
            <a:spLocks noGrp="1"/>
          </p:cNvSpPr>
          <p:nvPr>
            <p:ph type="title"/>
          </p:nvPr>
        </p:nvSpPr>
        <p:spPr>
          <a:xfrm>
            <a:off x="1151437" y="104716"/>
            <a:ext cx="11360800" cy="1108400"/>
          </a:xfrm>
          <a:prstGeom prst="rect">
            <a:avLst/>
          </a:prstGeom>
        </p:spPr>
        <p:txBody>
          <a:bodyPr spcFirstLastPara="1" vert="horz" wrap="square" lIns="121900" tIns="121900" rIns="121900" bIns="121900" rtlCol="0" anchor="b" anchorCtr="0">
            <a:noAutofit/>
          </a:bodyPr>
          <a:lstStyle/>
          <a:p>
            <a:r>
              <a:rPr lang="it" dirty="0"/>
              <a:t>Mobile-IoT Ecosystem Use-Cases</a:t>
            </a:r>
            <a:endParaRPr dirty="0"/>
          </a:p>
        </p:txBody>
      </p:sp>
      <p:sp>
        <p:nvSpPr>
          <p:cNvPr id="130" name="Google Shape;130;p22"/>
          <p:cNvSpPr txBox="1">
            <a:spLocks noGrp="1"/>
          </p:cNvSpPr>
          <p:nvPr>
            <p:ph type="body" idx="1"/>
          </p:nvPr>
        </p:nvSpPr>
        <p:spPr>
          <a:xfrm>
            <a:off x="505133" y="1874867"/>
            <a:ext cx="10666000" cy="534000"/>
          </a:xfrm>
          <a:prstGeom prst="rect">
            <a:avLst/>
          </a:prstGeom>
        </p:spPr>
        <p:txBody>
          <a:bodyPr spcFirstLastPara="1" vert="horz" wrap="square" lIns="121900" tIns="121900" rIns="121900" bIns="121900" rtlCol="0" anchor="t" anchorCtr="0">
            <a:noAutofit/>
          </a:bodyPr>
          <a:lstStyle/>
          <a:p>
            <a:pPr marL="0" indent="0" algn="just">
              <a:lnSpc>
                <a:spcPct val="115000"/>
              </a:lnSpc>
              <a:buNone/>
            </a:pPr>
            <a:r>
              <a:rPr lang="it" dirty="0">
                <a:latin typeface="Times New Roman"/>
                <a:ea typeface="Times New Roman"/>
                <a:cs typeface="Times New Roman"/>
                <a:sym typeface="Times New Roman"/>
              </a:rPr>
              <a:t>       Automotive                             Smart Home                           Industrial-IoT</a:t>
            </a:r>
            <a:endParaRPr dirty="0"/>
          </a:p>
        </p:txBody>
      </p:sp>
      <p:pic>
        <p:nvPicPr>
          <p:cNvPr id="131" name="Google Shape;131;p22"/>
          <p:cNvPicPr preferRelativeResize="0"/>
          <p:nvPr/>
        </p:nvPicPr>
        <p:blipFill>
          <a:blip r:embed="rId3">
            <a:alphaModFix/>
          </a:blip>
          <a:stretch>
            <a:fillRect/>
          </a:stretch>
        </p:blipFill>
        <p:spPr>
          <a:xfrm>
            <a:off x="445173" y="2446469"/>
            <a:ext cx="3174333" cy="2072833"/>
          </a:xfrm>
          <a:prstGeom prst="rect">
            <a:avLst/>
          </a:prstGeom>
          <a:noFill/>
          <a:ln>
            <a:noFill/>
          </a:ln>
        </p:spPr>
      </p:pic>
      <p:pic>
        <p:nvPicPr>
          <p:cNvPr id="132" name="Google Shape;132;p22"/>
          <p:cNvPicPr preferRelativeResize="0"/>
          <p:nvPr/>
        </p:nvPicPr>
        <p:blipFill>
          <a:blip r:embed="rId4">
            <a:alphaModFix/>
          </a:blip>
          <a:stretch>
            <a:fillRect/>
          </a:stretch>
        </p:blipFill>
        <p:spPr>
          <a:xfrm>
            <a:off x="4337450" y="2623970"/>
            <a:ext cx="2076813" cy="1717833"/>
          </a:xfrm>
          <a:prstGeom prst="rect">
            <a:avLst/>
          </a:prstGeom>
          <a:noFill/>
          <a:ln>
            <a:noFill/>
          </a:ln>
        </p:spPr>
      </p:pic>
      <p:pic>
        <p:nvPicPr>
          <p:cNvPr id="133" name="Google Shape;133;p22"/>
          <p:cNvPicPr preferRelativeResize="0"/>
          <p:nvPr/>
        </p:nvPicPr>
        <p:blipFill>
          <a:blip r:embed="rId5">
            <a:alphaModFix/>
          </a:blip>
          <a:stretch>
            <a:fillRect/>
          </a:stretch>
        </p:blipFill>
        <p:spPr>
          <a:xfrm>
            <a:off x="9242400" y="2623967"/>
            <a:ext cx="2618000" cy="1610061"/>
          </a:xfrm>
          <a:prstGeom prst="rect">
            <a:avLst/>
          </a:prstGeom>
          <a:noFill/>
          <a:ln>
            <a:noFill/>
          </a:ln>
        </p:spPr>
      </p:pic>
      <p:pic>
        <p:nvPicPr>
          <p:cNvPr id="134" name="Google Shape;134;p22"/>
          <p:cNvPicPr preferRelativeResize="0"/>
          <p:nvPr/>
        </p:nvPicPr>
        <p:blipFill>
          <a:blip r:embed="rId6">
            <a:alphaModFix/>
          </a:blip>
          <a:stretch>
            <a:fillRect/>
          </a:stretch>
        </p:blipFill>
        <p:spPr>
          <a:xfrm>
            <a:off x="7624067" y="3894267"/>
            <a:ext cx="2979435" cy="1986300"/>
          </a:xfrm>
          <a:prstGeom prst="rect">
            <a:avLst/>
          </a:prstGeom>
          <a:noFill/>
          <a:ln>
            <a:noFill/>
          </a:ln>
        </p:spPr>
      </p:pic>
      <p:pic>
        <p:nvPicPr>
          <p:cNvPr id="135" name="Google Shape;135;p22"/>
          <p:cNvPicPr preferRelativeResize="0"/>
          <p:nvPr/>
        </p:nvPicPr>
        <p:blipFill rotWithShape="1">
          <a:blip r:embed="rId7">
            <a:alphaModFix/>
          </a:blip>
          <a:srcRect l="24058"/>
          <a:stretch/>
        </p:blipFill>
        <p:spPr>
          <a:xfrm>
            <a:off x="4876404" y="4234034"/>
            <a:ext cx="1955433" cy="1717833"/>
          </a:xfrm>
          <a:prstGeom prst="rect">
            <a:avLst/>
          </a:prstGeom>
          <a:noFill/>
          <a:ln>
            <a:noFill/>
          </a:ln>
        </p:spPr>
      </p:pic>
      <p:pic>
        <p:nvPicPr>
          <p:cNvPr id="136" name="Google Shape;136;p22"/>
          <p:cNvPicPr preferRelativeResize="0"/>
          <p:nvPr/>
        </p:nvPicPr>
        <p:blipFill>
          <a:blip r:embed="rId8">
            <a:alphaModFix/>
          </a:blip>
          <a:stretch>
            <a:fillRect/>
          </a:stretch>
        </p:blipFill>
        <p:spPr>
          <a:xfrm>
            <a:off x="1349534" y="4341800"/>
            <a:ext cx="2415111" cy="1610067"/>
          </a:xfrm>
          <a:prstGeom prst="rect">
            <a:avLst/>
          </a:prstGeom>
          <a:noFill/>
          <a:ln>
            <a:noFill/>
          </a:ln>
        </p:spPr>
      </p:pic>
    </p:spTree>
    <p:extLst>
      <p:ext uri="{BB962C8B-B14F-4D97-AF65-F5344CB8AC3E}">
        <p14:creationId xmlns:p14="http://schemas.microsoft.com/office/powerpoint/2010/main" val="397505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0">
                                            <p:txEl>
                                              <p:pRg st="0" end="0"/>
                                            </p:txEl>
                                          </p:spTgt>
                                        </p:tgtEl>
                                        <p:attrNameLst>
                                          <p:attrName>style.visibility</p:attrName>
                                        </p:attrNameLst>
                                      </p:cBhvr>
                                      <p:to>
                                        <p:strVal val="visible"/>
                                      </p:to>
                                    </p:set>
                                    <p:anim calcmode="lin" valueType="num">
                                      <p:cBhvr additive="base">
                                        <p:cTn id="7" dur="500" fill="hold"/>
                                        <p:tgtEl>
                                          <p:spTgt spid="130">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3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31"/>
                                        </p:tgtEl>
                                        <p:attrNameLst>
                                          <p:attrName>style.visibility</p:attrName>
                                        </p:attrNameLst>
                                      </p:cBhvr>
                                      <p:to>
                                        <p:strVal val="visible"/>
                                      </p:to>
                                    </p:set>
                                    <p:anim calcmode="lin" valueType="num">
                                      <p:cBhvr additive="base">
                                        <p:cTn id="13" dur="500" fill="hold"/>
                                        <p:tgtEl>
                                          <p:spTgt spid="131"/>
                                        </p:tgtEl>
                                        <p:attrNameLst>
                                          <p:attrName>ppt_x</p:attrName>
                                        </p:attrNameLst>
                                      </p:cBhvr>
                                      <p:tavLst>
                                        <p:tav tm="0">
                                          <p:val>
                                            <p:strVal val="#ppt_x"/>
                                          </p:val>
                                        </p:tav>
                                        <p:tav tm="100000">
                                          <p:val>
                                            <p:strVal val="#ppt_x"/>
                                          </p:val>
                                        </p:tav>
                                      </p:tavLst>
                                    </p:anim>
                                    <p:anim calcmode="lin" valueType="num">
                                      <p:cBhvr additive="base">
                                        <p:cTn id="14" dur="500" fill="hold"/>
                                        <p:tgtEl>
                                          <p:spTgt spid="131"/>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136"/>
                                        </p:tgtEl>
                                        <p:attrNameLst>
                                          <p:attrName>style.visibility</p:attrName>
                                        </p:attrNameLst>
                                      </p:cBhvr>
                                      <p:to>
                                        <p:strVal val="visible"/>
                                      </p:to>
                                    </p:set>
                                    <p:anim calcmode="lin" valueType="num">
                                      <p:cBhvr additive="base">
                                        <p:cTn id="17" dur="500" fill="hold"/>
                                        <p:tgtEl>
                                          <p:spTgt spid="136"/>
                                        </p:tgtEl>
                                        <p:attrNameLst>
                                          <p:attrName>ppt_x</p:attrName>
                                        </p:attrNameLst>
                                      </p:cBhvr>
                                      <p:tavLst>
                                        <p:tav tm="0">
                                          <p:val>
                                            <p:strVal val="#ppt_x"/>
                                          </p:val>
                                        </p:tav>
                                        <p:tav tm="100000">
                                          <p:val>
                                            <p:strVal val="#ppt_x"/>
                                          </p:val>
                                        </p:tav>
                                      </p:tavLst>
                                    </p:anim>
                                    <p:anim calcmode="lin" valueType="num">
                                      <p:cBhvr additive="base">
                                        <p:cTn id="18" dur="500" fill="hold"/>
                                        <p:tgtEl>
                                          <p:spTgt spid="136"/>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132"/>
                                        </p:tgtEl>
                                        <p:attrNameLst>
                                          <p:attrName>style.visibility</p:attrName>
                                        </p:attrNameLst>
                                      </p:cBhvr>
                                      <p:to>
                                        <p:strVal val="visible"/>
                                      </p:to>
                                    </p:set>
                                    <p:anim calcmode="lin" valueType="num">
                                      <p:cBhvr additive="base">
                                        <p:cTn id="23" dur="500" fill="hold"/>
                                        <p:tgtEl>
                                          <p:spTgt spid="132"/>
                                        </p:tgtEl>
                                        <p:attrNameLst>
                                          <p:attrName>ppt_x</p:attrName>
                                        </p:attrNameLst>
                                      </p:cBhvr>
                                      <p:tavLst>
                                        <p:tav tm="0">
                                          <p:val>
                                            <p:strVal val="#ppt_x"/>
                                          </p:val>
                                        </p:tav>
                                        <p:tav tm="100000">
                                          <p:val>
                                            <p:strVal val="#ppt_x"/>
                                          </p:val>
                                        </p:tav>
                                      </p:tavLst>
                                    </p:anim>
                                    <p:anim calcmode="lin" valueType="num">
                                      <p:cBhvr additive="base">
                                        <p:cTn id="24" dur="500" fill="hold"/>
                                        <p:tgtEl>
                                          <p:spTgt spid="132"/>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35"/>
                                        </p:tgtEl>
                                        <p:attrNameLst>
                                          <p:attrName>style.visibility</p:attrName>
                                        </p:attrNameLst>
                                      </p:cBhvr>
                                      <p:to>
                                        <p:strVal val="visible"/>
                                      </p:to>
                                    </p:set>
                                    <p:anim calcmode="lin" valueType="num">
                                      <p:cBhvr additive="base">
                                        <p:cTn id="27" dur="500" fill="hold"/>
                                        <p:tgtEl>
                                          <p:spTgt spid="135"/>
                                        </p:tgtEl>
                                        <p:attrNameLst>
                                          <p:attrName>ppt_x</p:attrName>
                                        </p:attrNameLst>
                                      </p:cBhvr>
                                      <p:tavLst>
                                        <p:tav tm="0">
                                          <p:val>
                                            <p:strVal val="#ppt_x"/>
                                          </p:val>
                                        </p:tav>
                                        <p:tav tm="100000">
                                          <p:val>
                                            <p:strVal val="#ppt_x"/>
                                          </p:val>
                                        </p:tav>
                                      </p:tavLst>
                                    </p:anim>
                                    <p:anim calcmode="lin" valueType="num">
                                      <p:cBhvr additive="base">
                                        <p:cTn id="28" dur="500" fill="hold"/>
                                        <p:tgtEl>
                                          <p:spTgt spid="135"/>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134"/>
                                        </p:tgtEl>
                                        <p:attrNameLst>
                                          <p:attrName>style.visibility</p:attrName>
                                        </p:attrNameLst>
                                      </p:cBhvr>
                                      <p:to>
                                        <p:strVal val="visible"/>
                                      </p:to>
                                    </p:set>
                                    <p:anim calcmode="lin" valueType="num">
                                      <p:cBhvr additive="base">
                                        <p:cTn id="33" dur="500" fill="hold"/>
                                        <p:tgtEl>
                                          <p:spTgt spid="134"/>
                                        </p:tgtEl>
                                        <p:attrNameLst>
                                          <p:attrName>ppt_x</p:attrName>
                                        </p:attrNameLst>
                                      </p:cBhvr>
                                      <p:tavLst>
                                        <p:tav tm="0">
                                          <p:val>
                                            <p:strVal val="#ppt_x"/>
                                          </p:val>
                                        </p:tav>
                                        <p:tav tm="100000">
                                          <p:val>
                                            <p:strVal val="#ppt_x"/>
                                          </p:val>
                                        </p:tav>
                                      </p:tavLst>
                                    </p:anim>
                                    <p:anim calcmode="lin" valueType="num">
                                      <p:cBhvr additive="base">
                                        <p:cTn id="34" dur="500" fill="hold"/>
                                        <p:tgtEl>
                                          <p:spTgt spid="134"/>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133"/>
                                        </p:tgtEl>
                                        <p:attrNameLst>
                                          <p:attrName>style.visibility</p:attrName>
                                        </p:attrNameLst>
                                      </p:cBhvr>
                                      <p:to>
                                        <p:strVal val="visible"/>
                                      </p:to>
                                    </p:set>
                                    <p:anim calcmode="lin" valueType="num">
                                      <p:cBhvr additive="base">
                                        <p:cTn id="37" dur="500" fill="hold"/>
                                        <p:tgtEl>
                                          <p:spTgt spid="133"/>
                                        </p:tgtEl>
                                        <p:attrNameLst>
                                          <p:attrName>ppt_x</p:attrName>
                                        </p:attrNameLst>
                                      </p:cBhvr>
                                      <p:tavLst>
                                        <p:tav tm="0">
                                          <p:val>
                                            <p:strVal val="#ppt_x"/>
                                          </p:val>
                                        </p:tav>
                                        <p:tav tm="100000">
                                          <p:val>
                                            <p:strVal val="#ppt_x"/>
                                          </p:val>
                                        </p:tav>
                                      </p:tavLst>
                                    </p:anim>
                                    <p:anim calcmode="lin" valueType="num">
                                      <p:cBhvr additive="base">
                                        <p:cTn id="38" dur="500" fill="hold"/>
                                        <p:tgtEl>
                                          <p:spTgt spid="13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0"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a 4">
            <a:extLst>
              <a:ext uri="{FF2B5EF4-FFF2-40B4-BE49-F238E27FC236}">
                <a16:creationId xmlns:a16="http://schemas.microsoft.com/office/drawing/2014/main" id="{1A4EE2D7-804E-B14F-867F-853C6DA19400}"/>
              </a:ext>
            </a:extLst>
          </p:cNvPr>
          <p:cNvGraphicFramePr>
            <a:graphicFrameLocks noGrp="1"/>
          </p:cNvGraphicFramePr>
          <p:nvPr>
            <p:extLst>
              <p:ext uri="{D42A27DB-BD31-4B8C-83A1-F6EECF244321}">
                <p14:modId xmlns:p14="http://schemas.microsoft.com/office/powerpoint/2010/main" val="793035066"/>
              </p:ext>
            </p:extLst>
          </p:nvPr>
        </p:nvGraphicFramePr>
        <p:xfrm>
          <a:off x="6573836" y="2160242"/>
          <a:ext cx="4473575" cy="4079240"/>
        </p:xfrm>
        <a:graphic>
          <a:graphicData uri="http://schemas.openxmlformats.org/drawingml/2006/table">
            <a:tbl>
              <a:tblPr firstRow="1" bandRow="1">
                <a:tableStyleId>{5C22544A-7EE6-4342-B048-85BDC9FD1C3A}</a:tableStyleId>
              </a:tblPr>
              <a:tblGrid>
                <a:gridCol w="4473575">
                  <a:extLst>
                    <a:ext uri="{9D8B030D-6E8A-4147-A177-3AD203B41FA5}">
                      <a16:colId xmlns:a16="http://schemas.microsoft.com/office/drawing/2014/main" val="88003464"/>
                    </a:ext>
                  </a:extLst>
                </a:gridCol>
              </a:tblGrid>
              <a:tr h="370840">
                <a:tc>
                  <a:txBody>
                    <a:bodyPr/>
                    <a:lstStyle/>
                    <a:p>
                      <a:r>
                        <a:rPr lang="en-US" noProof="0" dirty="0">
                          <a:solidFill>
                            <a:schemeClr val="bg1"/>
                          </a:solidFill>
                        </a:rPr>
                        <a:t>OWASP Top 10 IoT Vulnerabilities</a:t>
                      </a:r>
                    </a:p>
                  </a:txBody>
                  <a:tcPr/>
                </a:tc>
                <a:extLst>
                  <a:ext uri="{0D108BD9-81ED-4DB2-BD59-A6C34878D82A}">
                    <a16:rowId xmlns:a16="http://schemas.microsoft.com/office/drawing/2014/main" val="943373203"/>
                  </a:ext>
                </a:extLst>
              </a:tr>
              <a:tr h="370840">
                <a:tc>
                  <a:txBody>
                    <a:bodyPr/>
                    <a:lstStyle/>
                    <a:p>
                      <a:r>
                        <a:rPr lang="en-US" noProof="0" dirty="0"/>
                        <a:t>Weak, Guessable, or Hardcoded Passwords</a:t>
                      </a:r>
                    </a:p>
                  </a:txBody>
                  <a:tcPr/>
                </a:tc>
                <a:extLst>
                  <a:ext uri="{0D108BD9-81ED-4DB2-BD59-A6C34878D82A}">
                    <a16:rowId xmlns:a16="http://schemas.microsoft.com/office/drawing/2014/main" val="1288726384"/>
                  </a:ext>
                </a:extLst>
              </a:tr>
              <a:tr h="370840">
                <a:tc>
                  <a:txBody>
                    <a:bodyPr/>
                    <a:lstStyle/>
                    <a:p>
                      <a:r>
                        <a:rPr lang="en-US" noProof="0" dirty="0"/>
                        <a:t>Insecure Network Services</a:t>
                      </a:r>
                    </a:p>
                  </a:txBody>
                  <a:tcPr/>
                </a:tc>
                <a:extLst>
                  <a:ext uri="{0D108BD9-81ED-4DB2-BD59-A6C34878D82A}">
                    <a16:rowId xmlns:a16="http://schemas.microsoft.com/office/drawing/2014/main" val="2306363226"/>
                  </a:ext>
                </a:extLst>
              </a:tr>
              <a:tr h="370840">
                <a:tc>
                  <a:txBody>
                    <a:bodyPr/>
                    <a:lstStyle/>
                    <a:p>
                      <a:r>
                        <a:rPr lang="en-US" noProof="0" dirty="0"/>
                        <a:t>Insecure Ecosystem Interfaces</a:t>
                      </a:r>
                    </a:p>
                  </a:txBody>
                  <a:tcPr/>
                </a:tc>
                <a:extLst>
                  <a:ext uri="{0D108BD9-81ED-4DB2-BD59-A6C34878D82A}">
                    <a16:rowId xmlns:a16="http://schemas.microsoft.com/office/drawing/2014/main" val="3307493765"/>
                  </a:ext>
                </a:extLst>
              </a:tr>
              <a:tr h="370840">
                <a:tc>
                  <a:txBody>
                    <a:bodyPr/>
                    <a:lstStyle/>
                    <a:p>
                      <a:r>
                        <a:rPr lang="en-US" noProof="0" dirty="0"/>
                        <a:t>Lack of Secure Update Mechanism</a:t>
                      </a:r>
                    </a:p>
                  </a:txBody>
                  <a:tcPr/>
                </a:tc>
                <a:extLst>
                  <a:ext uri="{0D108BD9-81ED-4DB2-BD59-A6C34878D82A}">
                    <a16:rowId xmlns:a16="http://schemas.microsoft.com/office/drawing/2014/main" val="2918390815"/>
                  </a:ext>
                </a:extLst>
              </a:tr>
              <a:tr h="370840">
                <a:tc>
                  <a:txBody>
                    <a:bodyPr/>
                    <a:lstStyle/>
                    <a:p>
                      <a:r>
                        <a:rPr lang="en-US" noProof="0" dirty="0"/>
                        <a:t>Use of Insecure or Outdated Components</a:t>
                      </a:r>
                    </a:p>
                  </a:txBody>
                  <a:tcPr/>
                </a:tc>
                <a:extLst>
                  <a:ext uri="{0D108BD9-81ED-4DB2-BD59-A6C34878D82A}">
                    <a16:rowId xmlns:a16="http://schemas.microsoft.com/office/drawing/2014/main" val="1681581720"/>
                  </a:ext>
                </a:extLst>
              </a:tr>
              <a:tr h="370840">
                <a:tc>
                  <a:txBody>
                    <a:bodyPr/>
                    <a:lstStyle/>
                    <a:p>
                      <a:r>
                        <a:rPr lang="en-US" noProof="0" dirty="0"/>
                        <a:t>Insufficient Privacy Protection </a:t>
                      </a:r>
                    </a:p>
                  </a:txBody>
                  <a:tcPr/>
                </a:tc>
                <a:extLst>
                  <a:ext uri="{0D108BD9-81ED-4DB2-BD59-A6C34878D82A}">
                    <a16:rowId xmlns:a16="http://schemas.microsoft.com/office/drawing/2014/main" val="2735012878"/>
                  </a:ext>
                </a:extLst>
              </a:tr>
              <a:tr h="370840">
                <a:tc>
                  <a:txBody>
                    <a:bodyPr/>
                    <a:lstStyle/>
                    <a:p>
                      <a:r>
                        <a:rPr lang="en-US" noProof="0" dirty="0"/>
                        <a:t>Insecure Data Transfer and Storage </a:t>
                      </a:r>
                    </a:p>
                  </a:txBody>
                  <a:tcPr/>
                </a:tc>
                <a:extLst>
                  <a:ext uri="{0D108BD9-81ED-4DB2-BD59-A6C34878D82A}">
                    <a16:rowId xmlns:a16="http://schemas.microsoft.com/office/drawing/2014/main" val="1679314668"/>
                  </a:ext>
                </a:extLst>
              </a:tr>
              <a:tr h="370840">
                <a:tc>
                  <a:txBody>
                    <a:bodyPr/>
                    <a:lstStyle/>
                    <a:p>
                      <a:r>
                        <a:rPr lang="en-US" noProof="0" dirty="0"/>
                        <a:t>Lack of Device Management </a:t>
                      </a:r>
                    </a:p>
                  </a:txBody>
                  <a:tcPr/>
                </a:tc>
                <a:extLst>
                  <a:ext uri="{0D108BD9-81ED-4DB2-BD59-A6C34878D82A}">
                    <a16:rowId xmlns:a16="http://schemas.microsoft.com/office/drawing/2014/main" val="294298395"/>
                  </a:ext>
                </a:extLst>
              </a:tr>
              <a:tr h="370840">
                <a:tc>
                  <a:txBody>
                    <a:bodyPr/>
                    <a:lstStyle/>
                    <a:p>
                      <a:r>
                        <a:rPr lang="en-US" noProof="0" dirty="0"/>
                        <a:t>Insecure Default Settings </a:t>
                      </a:r>
                    </a:p>
                  </a:txBody>
                  <a:tcPr/>
                </a:tc>
                <a:extLst>
                  <a:ext uri="{0D108BD9-81ED-4DB2-BD59-A6C34878D82A}">
                    <a16:rowId xmlns:a16="http://schemas.microsoft.com/office/drawing/2014/main" val="3303697290"/>
                  </a:ext>
                </a:extLst>
              </a:tr>
              <a:tr h="370840">
                <a:tc>
                  <a:txBody>
                    <a:bodyPr/>
                    <a:lstStyle/>
                    <a:p>
                      <a:r>
                        <a:rPr lang="en-US" noProof="0" dirty="0"/>
                        <a:t>Lack of Physical Hardening</a:t>
                      </a:r>
                    </a:p>
                  </a:txBody>
                  <a:tcPr/>
                </a:tc>
                <a:extLst>
                  <a:ext uri="{0D108BD9-81ED-4DB2-BD59-A6C34878D82A}">
                    <a16:rowId xmlns:a16="http://schemas.microsoft.com/office/drawing/2014/main" val="3665946968"/>
                  </a:ext>
                </a:extLst>
              </a:tr>
            </a:tbl>
          </a:graphicData>
        </a:graphic>
      </p:graphicFrame>
      <p:sp>
        <p:nvSpPr>
          <p:cNvPr id="2" name="Titolo 1">
            <a:extLst>
              <a:ext uri="{FF2B5EF4-FFF2-40B4-BE49-F238E27FC236}">
                <a16:creationId xmlns:a16="http://schemas.microsoft.com/office/drawing/2014/main" id="{C19EEC7E-176B-C840-844D-ACBED6E7AD68}"/>
              </a:ext>
            </a:extLst>
          </p:cNvPr>
          <p:cNvSpPr>
            <a:spLocks noGrp="1"/>
          </p:cNvSpPr>
          <p:nvPr>
            <p:ph type="title"/>
          </p:nvPr>
        </p:nvSpPr>
        <p:spPr/>
        <p:txBody>
          <a:bodyPr/>
          <a:lstStyle/>
          <a:p>
            <a:r>
              <a:rPr lang="en-US" dirty="0"/>
              <a:t>IS THERE a MOBILE-IOT SECURITY PROBLEM?</a:t>
            </a:r>
          </a:p>
        </p:txBody>
      </p:sp>
      <p:graphicFrame>
        <p:nvGraphicFramePr>
          <p:cNvPr id="7" name="Segnaposto contenuto 6">
            <a:extLst>
              <a:ext uri="{FF2B5EF4-FFF2-40B4-BE49-F238E27FC236}">
                <a16:creationId xmlns:a16="http://schemas.microsoft.com/office/drawing/2014/main" id="{3F2346E2-01E3-7D40-8DE8-587097AB20F3}"/>
              </a:ext>
            </a:extLst>
          </p:cNvPr>
          <p:cNvGraphicFramePr>
            <a:graphicFrameLocks noGrp="1"/>
          </p:cNvGraphicFramePr>
          <p:nvPr>
            <p:ph idx="1"/>
            <p:extLst>
              <p:ext uri="{D42A27DB-BD31-4B8C-83A1-F6EECF244321}">
                <p14:modId xmlns:p14="http://schemas.microsoft.com/office/powerpoint/2010/main" val="3941828032"/>
              </p:ext>
            </p:extLst>
          </p:nvPr>
        </p:nvGraphicFramePr>
        <p:xfrm>
          <a:off x="1373189" y="2160242"/>
          <a:ext cx="3802062" cy="4079240"/>
        </p:xfrm>
        <a:graphic>
          <a:graphicData uri="http://schemas.openxmlformats.org/drawingml/2006/table">
            <a:tbl>
              <a:tblPr firstRow="1" bandRow="1">
                <a:tableStyleId>{5C22544A-7EE6-4342-B048-85BDC9FD1C3A}</a:tableStyleId>
              </a:tblPr>
              <a:tblGrid>
                <a:gridCol w="3802062">
                  <a:extLst>
                    <a:ext uri="{9D8B030D-6E8A-4147-A177-3AD203B41FA5}">
                      <a16:colId xmlns:a16="http://schemas.microsoft.com/office/drawing/2014/main" val="3952424820"/>
                    </a:ext>
                  </a:extLst>
                </a:gridCol>
              </a:tblGrid>
              <a:tr h="370840">
                <a:tc>
                  <a:txBody>
                    <a:bodyPr/>
                    <a:lstStyle/>
                    <a:p>
                      <a:r>
                        <a:rPr lang="en-US" noProof="0" dirty="0">
                          <a:solidFill>
                            <a:srgbClr val="FF0000"/>
                          </a:solidFill>
                        </a:rPr>
                        <a:t>OWASP Top 10 Mobile Vulnerabilities</a:t>
                      </a:r>
                    </a:p>
                  </a:txBody>
                  <a:tcPr/>
                </a:tc>
                <a:extLst>
                  <a:ext uri="{0D108BD9-81ED-4DB2-BD59-A6C34878D82A}">
                    <a16:rowId xmlns:a16="http://schemas.microsoft.com/office/drawing/2014/main" val="4221498016"/>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noProof="0" dirty="0">
                          <a:solidFill>
                            <a:srgbClr val="FF0000"/>
                          </a:solidFill>
                        </a:rPr>
                        <a:t>Improper Platform Usage</a:t>
                      </a:r>
                    </a:p>
                  </a:txBody>
                  <a:tcPr/>
                </a:tc>
                <a:extLst>
                  <a:ext uri="{0D108BD9-81ED-4DB2-BD59-A6C34878D82A}">
                    <a16:rowId xmlns:a16="http://schemas.microsoft.com/office/drawing/2014/main" val="125880486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noProof="0" dirty="0">
                          <a:solidFill>
                            <a:srgbClr val="FF0000"/>
                          </a:solidFill>
                          <a:effectLst/>
                          <a:latin typeface="+mn-lt"/>
                          <a:ea typeface="+mn-ea"/>
                          <a:cs typeface="+mn-cs"/>
                        </a:rPr>
                        <a:t>Insecure Data Storage</a:t>
                      </a:r>
                    </a:p>
                  </a:txBody>
                  <a:tcPr/>
                </a:tc>
                <a:extLst>
                  <a:ext uri="{0D108BD9-81ED-4DB2-BD59-A6C34878D82A}">
                    <a16:rowId xmlns:a16="http://schemas.microsoft.com/office/drawing/2014/main" val="333290281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noProof="0" dirty="0">
                          <a:solidFill>
                            <a:srgbClr val="FF0000"/>
                          </a:solidFill>
                          <a:effectLst/>
                          <a:latin typeface="+mn-lt"/>
                          <a:ea typeface="+mn-ea"/>
                          <a:cs typeface="+mn-cs"/>
                        </a:rPr>
                        <a:t>Insecure Communication</a:t>
                      </a:r>
                    </a:p>
                  </a:txBody>
                  <a:tcPr/>
                </a:tc>
                <a:extLst>
                  <a:ext uri="{0D108BD9-81ED-4DB2-BD59-A6C34878D82A}">
                    <a16:rowId xmlns:a16="http://schemas.microsoft.com/office/drawing/2014/main" val="844303354"/>
                  </a:ext>
                </a:extLst>
              </a:tr>
              <a:tr h="370840">
                <a:tc>
                  <a:txBody>
                    <a:bodyPr/>
                    <a:lstStyle/>
                    <a:p>
                      <a:r>
                        <a:rPr lang="en-US" sz="1800" b="0" i="0" kern="1200" noProof="0" dirty="0">
                          <a:solidFill>
                            <a:srgbClr val="FF0000"/>
                          </a:solidFill>
                          <a:effectLst/>
                          <a:latin typeface="+mn-lt"/>
                          <a:ea typeface="+mn-ea"/>
                          <a:cs typeface="+mn-cs"/>
                        </a:rPr>
                        <a:t>Insecure Authentication</a:t>
                      </a:r>
                    </a:p>
                  </a:txBody>
                  <a:tcPr/>
                </a:tc>
                <a:extLst>
                  <a:ext uri="{0D108BD9-81ED-4DB2-BD59-A6C34878D82A}">
                    <a16:rowId xmlns:a16="http://schemas.microsoft.com/office/drawing/2014/main" val="81164337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noProof="0" dirty="0">
                          <a:solidFill>
                            <a:srgbClr val="FF0000"/>
                          </a:solidFill>
                          <a:effectLst/>
                          <a:latin typeface="+mn-lt"/>
                          <a:ea typeface="+mn-ea"/>
                          <a:cs typeface="+mn-cs"/>
                        </a:rPr>
                        <a:t>Insufficient Cryptography</a:t>
                      </a:r>
                    </a:p>
                  </a:txBody>
                  <a:tcPr/>
                </a:tc>
                <a:extLst>
                  <a:ext uri="{0D108BD9-81ED-4DB2-BD59-A6C34878D82A}">
                    <a16:rowId xmlns:a16="http://schemas.microsoft.com/office/drawing/2014/main" val="155599568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noProof="0" dirty="0">
                          <a:solidFill>
                            <a:srgbClr val="FF0000"/>
                          </a:solidFill>
                          <a:effectLst/>
                          <a:latin typeface="+mn-lt"/>
                          <a:ea typeface="+mn-ea"/>
                          <a:cs typeface="+mn-cs"/>
                        </a:rPr>
                        <a:t>Insecure Authorization</a:t>
                      </a:r>
                    </a:p>
                  </a:txBody>
                  <a:tcPr/>
                </a:tc>
                <a:extLst>
                  <a:ext uri="{0D108BD9-81ED-4DB2-BD59-A6C34878D82A}">
                    <a16:rowId xmlns:a16="http://schemas.microsoft.com/office/drawing/2014/main" val="365285579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noProof="0" dirty="0">
                          <a:solidFill>
                            <a:srgbClr val="FF0000"/>
                          </a:solidFill>
                          <a:effectLst/>
                          <a:latin typeface="+mn-lt"/>
                          <a:ea typeface="+mn-ea"/>
                          <a:cs typeface="+mn-cs"/>
                        </a:rPr>
                        <a:t>Poor Code Quality</a:t>
                      </a:r>
                    </a:p>
                  </a:txBody>
                  <a:tcPr/>
                </a:tc>
                <a:extLst>
                  <a:ext uri="{0D108BD9-81ED-4DB2-BD59-A6C34878D82A}">
                    <a16:rowId xmlns:a16="http://schemas.microsoft.com/office/drawing/2014/main" val="425664317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noProof="0" dirty="0">
                          <a:solidFill>
                            <a:srgbClr val="FF0000"/>
                          </a:solidFill>
                          <a:effectLst/>
                          <a:latin typeface="+mn-lt"/>
                          <a:ea typeface="+mn-ea"/>
                          <a:cs typeface="+mn-cs"/>
                        </a:rPr>
                        <a:t>Code Tampering</a:t>
                      </a:r>
                    </a:p>
                  </a:txBody>
                  <a:tcPr/>
                </a:tc>
                <a:extLst>
                  <a:ext uri="{0D108BD9-81ED-4DB2-BD59-A6C34878D82A}">
                    <a16:rowId xmlns:a16="http://schemas.microsoft.com/office/drawing/2014/main" val="17770100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noProof="0" dirty="0">
                          <a:solidFill>
                            <a:srgbClr val="FF0000"/>
                          </a:solidFill>
                          <a:effectLst/>
                          <a:latin typeface="+mn-lt"/>
                          <a:ea typeface="+mn-ea"/>
                          <a:cs typeface="+mn-cs"/>
                        </a:rPr>
                        <a:t>Reverse Engineering</a:t>
                      </a:r>
                    </a:p>
                  </a:txBody>
                  <a:tcPr/>
                </a:tc>
                <a:extLst>
                  <a:ext uri="{0D108BD9-81ED-4DB2-BD59-A6C34878D82A}">
                    <a16:rowId xmlns:a16="http://schemas.microsoft.com/office/drawing/2014/main" val="344335615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noProof="0" dirty="0">
                          <a:solidFill>
                            <a:srgbClr val="FF0000"/>
                          </a:solidFill>
                          <a:effectLst/>
                          <a:latin typeface="+mn-lt"/>
                          <a:ea typeface="+mn-ea"/>
                          <a:cs typeface="+mn-cs"/>
                        </a:rPr>
                        <a:t>Extraneous Functionality</a:t>
                      </a:r>
                    </a:p>
                  </a:txBody>
                  <a:tcPr/>
                </a:tc>
                <a:extLst>
                  <a:ext uri="{0D108BD9-81ED-4DB2-BD59-A6C34878D82A}">
                    <a16:rowId xmlns:a16="http://schemas.microsoft.com/office/drawing/2014/main" val="4236338384"/>
                  </a:ext>
                </a:extLst>
              </a:tr>
            </a:tbl>
          </a:graphicData>
        </a:graphic>
      </p:graphicFrame>
      <p:sp>
        <p:nvSpPr>
          <p:cNvPr id="3" name="Parentesi graffa chiusa 2">
            <a:extLst>
              <a:ext uri="{FF2B5EF4-FFF2-40B4-BE49-F238E27FC236}">
                <a16:creationId xmlns:a16="http://schemas.microsoft.com/office/drawing/2014/main" id="{CFE57F78-0BE8-AE41-9783-EABAD5E105BD}"/>
              </a:ext>
            </a:extLst>
          </p:cNvPr>
          <p:cNvSpPr/>
          <p:nvPr/>
        </p:nvSpPr>
        <p:spPr>
          <a:xfrm>
            <a:off x="5210173" y="2528888"/>
            <a:ext cx="1300162" cy="3710593"/>
          </a:xfrm>
          <a:prstGeom prst="rightBrace">
            <a:avLst>
              <a:gd name="adj1" fmla="val 41666"/>
              <a:gd name="adj2" fmla="val 24396"/>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p:sp>
        <p:nvSpPr>
          <p:cNvPr id="4" name="Rettangolo con angoli arrotondati 3">
            <a:extLst>
              <a:ext uri="{FF2B5EF4-FFF2-40B4-BE49-F238E27FC236}">
                <a16:creationId xmlns:a16="http://schemas.microsoft.com/office/drawing/2014/main" id="{9413C006-DDE9-C848-B420-7656060E59CD}"/>
              </a:ext>
            </a:extLst>
          </p:cNvPr>
          <p:cNvSpPr/>
          <p:nvPr/>
        </p:nvSpPr>
        <p:spPr>
          <a:xfrm>
            <a:off x="6573836" y="3264694"/>
            <a:ext cx="2814637" cy="32861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3327063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500" fill="hold"/>
                                        <p:tgtEl>
                                          <p:spTgt spid="3"/>
                                        </p:tgtEl>
                                        <p:attrNameLst>
                                          <p:attrName>ppt_x</p:attrName>
                                        </p:attrNameLst>
                                      </p:cBhvr>
                                      <p:tavLst>
                                        <p:tav tm="0">
                                          <p:val>
                                            <p:strVal val="#ppt_x"/>
                                          </p:val>
                                        </p:tav>
                                        <p:tav tm="100000">
                                          <p:val>
                                            <p:strVal val="#ppt_x"/>
                                          </p:val>
                                        </p:tav>
                                      </p:tavLst>
                                    </p:anim>
                                    <p:anim calcmode="lin" valueType="num">
                                      <p:cBhvr additive="base">
                                        <p:cTn id="20" dur="500" fill="hold"/>
                                        <p:tgtEl>
                                          <p:spTgt spid="3"/>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500" fill="hold"/>
                                        <p:tgtEl>
                                          <p:spTgt spid="7"/>
                                        </p:tgtEl>
                                        <p:attrNameLst>
                                          <p:attrName>ppt_x</p:attrName>
                                        </p:attrNameLst>
                                      </p:cBhvr>
                                      <p:tavLst>
                                        <p:tav tm="0">
                                          <p:val>
                                            <p:strVal val="#ppt_x"/>
                                          </p:val>
                                        </p:tav>
                                        <p:tav tm="100000">
                                          <p:val>
                                            <p:strVal val="#ppt_x"/>
                                          </p:val>
                                        </p:tav>
                                      </p:tavLst>
                                    </p:anim>
                                    <p:anim calcmode="lin" valueType="num">
                                      <p:cBhvr additive="base">
                                        <p:cTn id="2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pic>
        <p:nvPicPr>
          <p:cNvPr id="148" name="Google Shape;148;p24"/>
          <p:cNvPicPr preferRelativeResize="0"/>
          <p:nvPr/>
        </p:nvPicPr>
        <p:blipFill>
          <a:blip r:embed="rId3">
            <a:alphaModFix/>
          </a:blip>
          <a:stretch>
            <a:fillRect/>
          </a:stretch>
        </p:blipFill>
        <p:spPr>
          <a:xfrm>
            <a:off x="1320072" y="1518434"/>
            <a:ext cx="6651235" cy="1655333"/>
          </a:xfrm>
          <a:prstGeom prst="rect">
            <a:avLst/>
          </a:prstGeom>
          <a:noFill/>
          <a:ln>
            <a:noFill/>
          </a:ln>
        </p:spPr>
      </p:pic>
      <p:sp>
        <p:nvSpPr>
          <p:cNvPr id="149" name="Google Shape;149;p24"/>
          <p:cNvSpPr txBox="1">
            <a:spLocks noGrp="1"/>
          </p:cNvSpPr>
          <p:nvPr>
            <p:ph type="title"/>
          </p:nvPr>
        </p:nvSpPr>
        <p:spPr>
          <a:xfrm>
            <a:off x="657101" y="154801"/>
            <a:ext cx="10877797" cy="1108400"/>
          </a:xfrm>
          <a:prstGeom prst="rect">
            <a:avLst/>
          </a:prstGeom>
        </p:spPr>
        <p:txBody>
          <a:bodyPr spcFirstLastPara="1" vert="horz" wrap="square" lIns="121900" tIns="121900" rIns="121900" bIns="121900" rtlCol="0" anchor="b" anchorCtr="0">
            <a:noAutofit/>
          </a:bodyPr>
          <a:lstStyle/>
          <a:p>
            <a:pPr>
              <a:buClr>
                <a:schemeClr val="dk1"/>
              </a:buClr>
              <a:buSzPts val="1100"/>
            </a:pPr>
            <a:r>
              <a:rPr lang="it" dirty="0"/>
              <a:t>IS there «ACTUALLY» a mobile-iot seurity problem?</a:t>
            </a:r>
            <a:endParaRPr dirty="0"/>
          </a:p>
        </p:txBody>
      </p:sp>
      <p:sp>
        <p:nvSpPr>
          <p:cNvPr id="150" name="Google Shape;150;p24"/>
          <p:cNvSpPr txBox="1"/>
          <p:nvPr/>
        </p:nvSpPr>
        <p:spPr>
          <a:xfrm>
            <a:off x="1240548" y="3144708"/>
            <a:ext cx="8465200" cy="933600"/>
          </a:xfrm>
          <a:prstGeom prst="rect">
            <a:avLst/>
          </a:prstGeom>
          <a:noFill/>
          <a:ln>
            <a:noFill/>
          </a:ln>
        </p:spPr>
        <p:txBody>
          <a:bodyPr spcFirstLastPara="1" wrap="square" lIns="121900" tIns="121900" rIns="121900" bIns="121900" anchor="t" anchorCtr="0">
            <a:noAutofit/>
          </a:bodyPr>
          <a:lstStyle/>
          <a:p>
            <a:r>
              <a:rPr lang="it" sz="1467" u="sng" dirty="0">
                <a:solidFill>
                  <a:schemeClr val="hlink"/>
                </a:solidFill>
                <a:hlinkClick r:id="rId4"/>
              </a:rPr>
              <a:t>https://www.bankinfosecurity.com/rising-attack-vector-for-industrial-iot-smartphone-apps-a-10580</a:t>
            </a:r>
            <a:endParaRPr sz="2400" dirty="0"/>
          </a:p>
        </p:txBody>
      </p:sp>
      <p:pic>
        <p:nvPicPr>
          <p:cNvPr id="151" name="Google Shape;151;p24"/>
          <p:cNvPicPr preferRelativeResize="0"/>
          <p:nvPr/>
        </p:nvPicPr>
        <p:blipFill>
          <a:blip r:embed="rId5">
            <a:alphaModFix/>
          </a:blip>
          <a:stretch>
            <a:fillRect/>
          </a:stretch>
        </p:blipFill>
        <p:spPr>
          <a:xfrm>
            <a:off x="1320072" y="3684234"/>
            <a:ext cx="8637035" cy="2132800"/>
          </a:xfrm>
          <a:prstGeom prst="rect">
            <a:avLst/>
          </a:prstGeom>
          <a:noFill/>
          <a:ln>
            <a:noFill/>
          </a:ln>
        </p:spPr>
      </p:pic>
      <p:sp>
        <p:nvSpPr>
          <p:cNvPr id="152" name="Google Shape;152;p24"/>
          <p:cNvSpPr txBox="1"/>
          <p:nvPr/>
        </p:nvSpPr>
        <p:spPr>
          <a:xfrm>
            <a:off x="1226400" y="5886148"/>
            <a:ext cx="9739200" cy="517600"/>
          </a:xfrm>
          <a:prstGeom prst="rect">
            <a:avLst/>
          </a:prstGeom>
          <a:noFill/>
          <a:ln>
            <a:noFill/>
          </a:ln>
        </p:spPr>
        <p:txBody>
          <a:bodyPr spcFirstLastPara="1" wrap="square" lIns="121900" tIns="121900" rIns="121900" bIns="121900" anchor="t" anchorCtr="0">
            <a:noAutofit/>
          </a:bodyPr>
          <a:lstStyle/>
          <a:p>
            <a:r>
              <a:rPr lang="it" sz="1467" u="sng" dirty="0">
                <a:solidFill>
                  <a:schemeClr val="hlink"/>
                </a:solidFill>
                <a:hlinkClick r:id="rId6"/>
              </a:rPr>
              <a:t>https://www.zdnet.com/article/tens-of-thousands-of-cars-left-exposed-to-thieves-due-to-a-hardcoded-password/</a:t>
            </a:r>
            <a:endParaRPr sz="2400" dirty="0"/>
          </a:p>
        </p:txBody>
      </p:sp>
    </p:spTree>
    <p:extLst>
      <p:ext uri="{BB962C8B-B14F-4D97-AF65-F5344CB8AC3E}">
        <p14:creationId xmlns:p14="http://schemas.microsoft.com/office/powerpoint/2010/main" val="2938214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48"/>
                                        </p:tgtEl>
                                        <p:attrNameLst>
                                          <p:attrName>style.visibility</p:attrName>
                                        </p:attrNameLst>
                                      </p:cBhvr>
                                      <p:to>
                                        <p:strVal val="visible"/>
                                      </p:to>
                                    </p:set>
                                    <p:anim calcmode="lin" valueType="num">
                                      <p:cBhvr additive="base">
                                        <p:cTn id="7" dur="500" fill="hold"/>
                                        <p:tgtEl>
                                          <p:spTgt spid="148"/>
                                        </p:tgtEl>
                                        <p:attrNameLst>
                                          <p:attrName>ppt_x</p:attrName>
                                        </p:attrNameLst>
                                      </p:cBhvr>
                                      <p:tavLst>
                                        <p:tav tm="0">
                                          <p:val>
                                            <p:strVal val="#ppt_x"/>
                                          </p:val>
                                        </p:tav>
                                        <p:tav tm="100000">
                                          <p:val>
                                            <p:strVal val="#ppt_x"/>
                                          </p:val>
                                        </p:tav>
                                      </p:tavLst>
                                    </p:anim>
                                    <p:anim calcmode="lin" valueType="num">
                                      <p:cBhvr additive="base">
                                        <p:cTn id="8" dur="500" fill="hold"/>
                                        <p:tgtEl>
                                          <p:spTgt spid="14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50"/>
                                        </p:tgtEl>
                                        <p:attrNameLst>
                                          <p:attrName>style.visibility</p:attrName>
                                        </p:attrNameLst>
                                      </p:cBhvr>
                                      <p:to>
                                        <p:strVal val="visible"/>
                                      </p:to>
                                    </p:set>
                                    <p:anim calcmode="lin" valueType="num">
                                      <p:cBhvr additive="base">
                                        <p:cTn id="11" dur="500" fill="hold"/>
                                        <p:tgtEl>
                                          <p:spTgt spid="150"/>
                                        </p:tgtEl>
                                        <p:attrNameLst>
                                          <p:attrName>ppt_x</p:attrName>
                                        </p:attrNameLst>
                                      </p:cBhvr>
                                      <p:tavLst>
                                        <p:tav tm="0">
                                          <p:val>
                                            <p:strVal val="#ppt_x"/>
                                          </p:val>
                                        </p:tav>
                                        <p:tav tm="100000">
                                          <p:val>
                                            <p:strVal val="#ppt_x"/>
                                          </p:val>
                                        </p:tav>
                                      </p:tavLst>
                                    </p:anim>
                                    <p:anim calcmode="lin" valueType="num">
                                      <p:cBhvr additive="base">
                                        <p:cTn id="12" dur="500" fill="hold"/>
                                        <p:tgtEl>
                                          <p:spTgt spid="150"/>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51"/>
                                        </p:tgtEl>
                                        <p:attrNameLst>
                                          <p:attrName>style.visibility</p:attrName>
                                        </p:attrNameLst>
                                      </p:cBhvr>
                                      <p:to>
                                        <p:strVal val="visible"/>
                                      </p:to>
                                    </p:set>
                                    <p:anim calcmode="lin" valueType="num">
                                      <p:cBhvr additive="base">
                                        <p:cTn id="17" dur="500" fill="hold"/>
                                        <p:tgtEl>
                                          <p:spTgt spid="151"/>
                                        </p:tgtEl>
                                        <p:attrNameLst>
                                          <p:attrName>ppt_x</p:attrName>
                                        </p:attrNameLst>
                                      </p:cBhvr>
                                      <p:tavLst>
                                        <p:tav tm="0">
                                          <p:val>
                                            <p:strVal val="#ppt_x"/>
                                          </p:val>
                                        </p:tav>
                                        <p:tav tm="100000">
                                          <p:val>
                                            <p:strVal val="#ppt_x"/>
                                          </p:val>
                                        </p:tav>
                                      </p:tavLst>
                                    </p:anim>
                                    <p:anim calcmode="lin" valueType="num">
                                      <p:cBhvr additive="base">
                                        <p:cTn id="18" dur="500" fill="hold"/>
                                        <p:tgtEl>
                                          <p:spTgt spid="151"/>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52"/>
                                        </p:tgtEl>
                                        <p:attrNameLst>
                                          <p:attrName>style.visibility</p:attrName>
                                        </p:attrNameLst>
                                      </p:cBhvr>
                                      <p:to>
                                        <p:strVal val="visible"/>
                                      </p:to>
                                    </p:set>
                                    <p:anim calcmode="lin" valueType="num">
                                      <p:cBhvr additive="base">
                                        <p:cTn id="21" dur="500" fill="hold"/>
                                        <p:tgtEl>
                                          <p:spTgt spid="152"/>
                                        </p:tgtEl>
                                        <p:attrNameLst>
                                          <p:attrName>ppt_x</p:attrName>
                                        </p:attrNameLst>
                                      </p:cBhvr>
                                      <p:tavLst>
                                        <p:tav tm="0">
                                          <p:val>
                                            <p:strVal val="#ppt_x"/>
                                          </p:val>
                                        </p:tav>
                                        <p:tav tm="100000">
                                          <p:val>
                                            <p:strVal val="#ppt_x"/>
                                          </p:val>
                                        </p:tav>
                                      </p:tavLst>
                                    </p:anim>
                                    <p:anim calcmode="lin" valueType="num">
                                      <p:cBhvr additive="base">
                                        <p:cTn id="22" dur="500" fill="hold"/>
                                        <p:tgtEl>
                                          <p:spTgt spid="15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0" grpId="0"/>
      <p:bldP spid="15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28"/>
          <p:cNvSpPr txBox="1">
            <a:spLocks noGrp="1"/>
          </p:cNvSpPr>
          <p:nvPr>
            <p:ph type="title"/>
          </p:nvPr>
        </p:nvSpPr>
        <p:spPr>
          <a:xfrm>
            <a:off x="415600" y="494833"/>
            <a:ext cx="8762400" cy="737600"/>
          </a:xfrm>
          <a:prstGeom prst="rect">
            <a:avLst/>
          </a:prstGeom>
        </p:spPr>
        <p:txBody>
          <a:bodyPr spcFirstLastPara="1" vert="horz" wrap="square" lIns="121900" tIns="121900" rIns="121900" bIns="121900" rtlCol="0" anchor="b" anchorCtr="0">
            <a:noAutofit/>
          </a:bodyPr>
          <a:lstStyle/>
          <a:p>
            <a:pPr algn="ctr"/>
            <a:r>
              <a:rPr lang="it" dirty="0"/>
              <a:t>A (maybe silly) Research Battle Plan</a:t>
            </a:r>
            <a:endParaRPr dirty="0"/>
          </a:p>
        </p:txBody>
      </p:sp>
      <p:sp>
        <p:nvSpPr>
          <p:cNvPr id="178" name="Google Shape;178;p28"/>
          <p:cNvSpPr txBox="1">
            <a:spLocks noGrp="1"/>
          </p:cNvSpPr>
          <p:nvPr>
            <p:ph type="body" idx="1"/>
          </p:nvPr>
        </p:nvSpPr>
        <p:spPr>
          <a:xfrm>
            <a:off x="760049" y="1144302"/>
            <a:ext cx="7898176" cy="2604800"/>
          </a:xfrm>
          <a:prstGeom prst="rect">
            <a:avLst/>
          </a:prstGeom>
        </p:spPr>
        <p:txBody>
          <a:bodyPr spcFirstLastPara="1" vert="horz" wrap="square" lIns="121900" tIns="121900" rIns="121900" bIns="121900" rtlCol="0" anchor="t" anchorCtr="0">
            <a:noAutofit/>
          </a:bodyPr>
          <a:lstStyle/>
          <a:p>
            <a:pPr marL="152396" indent="0" algn="just">
              <a:buClr>
                <a:srgbClr val="000000"/>
              </a:buClr>
              <a:buNone/>
            </a:pPr>
            <a:r>
              <a:rPr lang="it" dirty="0"/>
              <a:t>Leverage the research background in Mobile Security and Application security to build a new generation of methodologies and tools for the security analysis of the interaction among different domains.</a:t>
            </a:r>
            <a:endParaRPr dirty="0"/>
          </a:p>
        </p:txBody>
      </p:sp>
      <p:pic>
        <p:nvPicPr>
          <p:cNvPr id="179" name="Google Shape;179;p28"/>
          <p:cNvPicPr preferRelativeResize="0"/>
          <p:nvPr/>
        </p:nvPicPr>
        <p:blipFill rotWithShape="1">
          <a:blip r:embed="rId3">
            <a:alphaModFix/>
          </a:blip>
          <a:srcRect r="30211" b="2162"/>
          <a:stretch/>
        </p:blipFill>
        <p:spPr>
          <a:xfrm>
            <a:off x="5630767" y="0"/>
            <a:ext cx="6573519" cy="6720840"/>
          </a:xfrm>
          <a:custGeom>
            <a:avLst/>
            <a:gdLst/>
            <a:ahLst/>
            <a:cxnLst/>
            <a:rect l="l" t="t" r="r" b="b"/>
            <a:pathLst>
              <a:path w="9390741" h="6858000" extrusionOk="0">
                <a:moveTo>
                  <a:pt x="9390741" y="2744432"/>
                </a:moveTo>
                <a:lnTo>
                  <a:pt x="9390741" y="5258113"/>
                </a:lnTo>
                <a:lnTo>
                  <a:pt x="7810132" y="6858000"/>
                </a:lnTo>
                <a:lnTo>
                  <a:pt x="5326741" y="6858000"/>
                </a:lnTo>
                <a:close/>
                <a:moveTo>
                  <a:pt x="9390741" y="48575"/>
                </a:moveTo>
                <a:lnTo>
                  <a:pt x="9390741" y="2562256"/>
                </a:lnTo>
                <a:lnTo>
                  <a:pt x="5146761" y="6858000"/>
                </a:lnTo>
                <a:lnTo>
                  <a:pt x="2663371" y="6858000"/>
                </a:lnTo>
                <a:close/>
                <a:moveTo>
                  <a:pt x="6775360" y="0"/>
                </a:moveTo>
                <a:lnTo>
                  <a:pt x="9258751" y="0"/>
                </a:lnTo>
                <a:lnTo>
                  <a:pt x="2483391" y="6858000"/>
                </a:lnTo>
                <a:lnTo>
                  <a:pt x="0" y="6858000"/>
                </a:lnTo>
                <a:close/>
              </a:path>
            </a:pathLst>
          </a:custGeom>
          <a:noFill/>
          <a:ln>
            <a:noFill/>
          </a:ln>
        </p:spPr>
      </p:pic>
      <p:sp>
        <p:nvSpPr>
          <p:cNvPr id="180" name="Google Shape;180;p28"/>
          <p:cNvSpPr/>
          <p:nvPr/>
        </p:nvSpPr>
        <p:spPr>
          <a:xfrm>
            <a:off x="1855692" y="4129829"/>
            <a:ext cx="5273771" cy="535600"/>
          </a:xfrm>
          <a:prstGeom prst="rect">
            <a:avLst/>
          </a:prstGeom>
          <a:noFill/>
          <a:ln>
            <a:noFill/>
          </a:ln>
        </p:spPr>
        <p:txBody>
          <a:bodyPr spcFirstLastPara="1" wrap="square" lIns="121900" tIns="60933" rIns="121900" bIns="60933" anchor="t" anchorCtr="0">
            <a:noAutofit/>
          </a:bodyPr>
          <a:lstStyle/>
          <a:p>
            <a:pPr>
              <a:lnSpc>
                <a:spcPct val="120000"/>
              </a:lnSpc>
              <a:buClr>
                <a:srgbClr val="184466"/>
              </a:buClr>
              <a:buSzPts val="1800"/>
            </a:pPr>
            <a:r>
              <a:rPr lang="it" sz="2400" b="1" dirty="0">
                <a:latin typeface="Arial"/>
                <a:cs typeface="Arial"/>
                <a:sym typeface="Arial"/>
              </a:rPr>
              <a:t>Modeling the cross-domain </a:t>
            </a:r>
            <a:r>
              <a:rPr lang="it" sz="2400" b="1" dirty="0">
                <a:latin typeface="Arial"/>
                <a:cs typeface="Arial"/>
                <a:sym typeface="Wingdings" pitchFamily="2" charset="2"/>
              </a:rPr>
              <a:t> </a:t>
            </a:r>
            <a:r>
              <a:rPr lang="it" sz="2400" b="1" dirty="0">
                <a:solidFill>
                  <a:srgbClr val="FF0000"/>
                </a:solidFill>
                <a:latin typeface="Arial"/>
                <a:cs typeface="Arial"/>
                <a:sym typeface="Wingdings" pitchFamily="2" charset="2"/>
              </a:rPr>
              <a:t>Ecosystem-level Analysis</a:t>
            </a:r>
            <a:endParaRPr sz="2400" dirty="0">
              <a:solidFill>
                <a:srgbClr val="FF0000"/>
              </a:solidFill>
            </a:endParaRPr>
          </a:p>
        </p:txBody>
      </p:sp>
      <p:sp>
        <p:nvSpPr>
          <p:cNvPr id="181" name="Google Shape;181;p28"/>
          <p:cNvSpPr/>
          <p:nvPr/>
        </p:nvSpPr>
        <p:spPr>
          <a:xfrm>
            <a:off x="1573030" y="5060443"/>
            <a:ext cx="4828026" cy="535600"/>
          </a:xfrm>
          <a:prstGeom prst="rect">
            <a:avLst/>
          </a:prstGeom>
          <a:noFill/>
          <a:ln>
            <a:noFill/>
          </a:ln>
        </p:spPr>
        <p:txBody>
          <a:bodyPr spcFirstLastPara="1" wrap="square" lIns="121900" tIns="60933" rIns="121900" bIns="60933" anchor="t" anchorCtr="0">
            <a:noAutofit/>
          </a:bodyPr>
          <a:lstStyle/>
          <a:p>
            <a:pPr>
              <a:lnSpc>
                <a:spcPct val="120000"/>
              </a:lnSpc>
              <a:buClr>
                <a:srgbClr val="184466"/>
              </a:buClr>
              <a:buSzPts val="1800"/>
            </a:pPr>
            <a:r>
              <a:rPr lang="it" sz="2400" b="1" dirty="0"/>
              <a:t>Define automatic analysis methodologies </a:t>
            </a:r>
            <a:endParaRPr sz="2400" dirty="0"/>
          </a:p>
        </p:txBody>
      </p:sp>
      <p:sp>
        <p:nvSpPr>
          <p:cNvPr id="182" name="Google Shape;182;p28"/>
          <p:cNvSpPr/>
          <p:nvPr/>
        </p:nvSpPr>
        <p:spPr>
          <a:xfrm>
            <a:off x="1573030" y="5904833"/>
            <a:ext cx="4340400" cy="535600"/>
          </a:xfrm>
          <a:prstGeom prst="rect">
            <a:avLst/>
          </a:prstGeom>
          <a:noFill/>
          <a:ln>
            <a:noFill/>
          </a:ln>
        </p:spPr>
        <p:txBody>
          <a:bodyPr spcFirstLastPara="1" wrap="square" lIns="121900" tIns="60933" rIns="121900" bIns="60933" anchor="t" anchorCtr="0">
            <a:noAutofit/>
          </a:bodyPr>
          <a:lstStyle/>
          <a:p>
            <a:pPr>
              <a:lnSpc>
                <a:spcPct val="120000"/>
              </a:lnSpc>
              <a:buClr>
                <a:srgbClr val="184466"/>
              </a:buClr>
              <a:buSzPts val="1800"/>
            </a:pPr>
            <a:r>
              <a:rPr lang="it" sz="2400" b="1" dirty="0"/>
              <a:t>Understand «what to check»</a:t>
            </a:r>
            <a:endParaRPr sz="2400" dirty="0"/>
          </a:p>
        </p:txBody>
      </p:sp>
      <p:sp>
        <p:nvSpPr>
          <p:cNvPr id="185" name="Google Shape;185;p28"/>
          <p:cNvSpPr/>
          <p:nvPr/>
        </p:nvSpPr>
        <p:spPr>
          <a:xfrm>
            <a:off x="1082754" y="5940540"/>
            <a:ext cx="447583" cy="464187"/>
          </a:xfrm>
          <a:custGeom>
            <a:avLst/>
            <a:gdLst/>
            <a:ahLst/>
            <a:cxnLst/>
            <a:rect l="l" t="t" r="r" b="b"/>
            <a:pathLst>
              <a:path w="274" h="284" extrusionOk="0">
                <a:moveTo>
                  <a:pt x="103" y="284"/>
                </a:moveTo>
                <a:cubicBezTo>
                  <a:pt x="94" y="284"/>
                  <a:pt x="86" y="280"/>
                  <a:pt x="80" y="273"/>
                </a:cubicBezTo>
                <a:cubicBezTo>
                  <a:pt x="9" y="178"/>
                  <a:pt x="9" y="178"/>
                  <a:pt x="9" y="178"/>
                </a:cubicBezTo>
                <a:cubicBezTo>
                  <a:pt x="0" y="166"/>
                  <a:pt x="2" y="149"/>
                  <a:pt x="14" y="139"/>
                </a:cubicBezTo>
                <a:cubicBezTo>
                  <a:pt x="27" y="130"/>
                  <a:pt x="44" y="133"/>
                  <a:pt x="53" y="145"/>
                </a:cubicBezTo>
                <a:cubicBezTo>
                  <a:pt x="100" y="207"/>
                  <a:pt x="100" y="207"/>
                  <a:pt x="100" y="207"/>
                </a:cubicBezTo>
                <a:cubicBezTo>
                  <a:pt x="219" y="17"/>
                  <a:pt x="219" y="17"/>
                  <a:pt x="219" y="17"/>
                </a:cubicBezTo>
                <a:cubicBezTo>
                  <a:pt x="227" y="4"/>
                  <a:pt x="244" y="0"/>
                  <a:pt x="257" y="8"/>
                </a:cubicBezTo>
                <a:cubicBezTo>
                  <a:pt x="270" y="16"/>
                  <a:pt x="274" y="33"/>
                  <a:pt x="266" y="47"/>
                </a:cubicBezTo>
                <a:cubicBezTo>
                  <a:pt x="126" y="271"/>
                  <a:pt x="126" y="271"/>
                  <a:pt x="126" y="271"/>
                </a:cubicBezTo>
                <a:cubicBezTo>
                  <a:pt x="121" y="279"/>
                  <a:pt x="113" y="283"/>
                  <a:pt x="104" y="284"/>
                </a:cubicBezTo>
                <a:cubicBezTo>
                  <a:pt x="104" y="284"/>
                  <a:pt x="103" y="284"/>
                  <a:pt x="103" y="284"/>
                </a:cubicBezTo>
                <a:close/>
              </a:path>
            </a:pathLst>
          </a:custGeom>
          <a:solidFill>
            <a:srgbClr val="EC735A"/>
          </a:solidFill>
          <a:ln>
            <a:noFill/>
          </a:ln>
        </p:spPr>
        <p:txBody>
          <a:bodyPr spcFirstLastPara="1" wrap="square" lIns="162533" tIns="81267" rIns="162533" bIns="81267" anchor="t" anchorCtr="0">
            <a:noAutofit/>
          </a:bodyPr>
          <a:lstStyle/>
          <a:p>
            <a:pPr>
              <a:buClr>
                <a:srgbClr val="000000"/>
              </a:buClr>
              <a:buSzPts val="2400"/>
            </a:pPr>
            <a:endParaRPr sz="3200">
              <a:solidFill>
                <a:srgbClr val="000000"/>
              </a:solidFill>
              <a:latin typeface="Arial"/>
              <a:ea typeface="Arial"/>
              <a:cs typeface="Arial"/>
              <a:sym typeface="Arial"/>
            </a:endParaRPr>
          </a:p>
        </p:txBody>
      </p:sp>
      <p:sp>
        <p:nvSpPr>
          <p:cNvPr id="186" name="Google Shape;186;p28"/>
          <p:cNvSpPr/>
          <p:nvPr/>
        </p:nvSpPr>
        <p:spPr>
          <a:xfrm>
            <a:off x="1082755" y="5129188"/>
            <a:ext cx="447583" cy="464187"/>
          </a:xfrm>
          <a:custGeom>
            <a:avLst/>
            <a:gdLst/>
            <a:ahLst/>
            <a:cxnLst/>
            <a:rect l="l" t="t" r="r" b="b"/>
            <a:pathLst>
              <a:path w="274" h="284" extrusionOk="0">
                <a:moveTo>
                  <a:pt x="103" y="284"/>
                </a:moveTo>
                <a:cubicBezTo>
                  <a:pt x="94" y="284"/>
                  <a:pt x="86" y="280"/>
                  <a:pt x="80" y="273"/>
                </a:cubicBezTo>
                <a:cubicBezTo>
                  <a:pt x="9" y="178"/>
                  <a:pt x="9" y="178"/>
                  <a:pt x="9" y="178"/>
                </a:cubicBezTo>
                <a:cubicBezTo>
                  <a:pt x="0" y="166"/>
                  <a:pt x="2" y="149"/>
                  <a:pt x="14" y="139"/>
                </a:cubicBezTo>
                <a:cubicBezTo>
                  <a:pt x="27" y="130"/>
                  <a:pt x="44" y="133"/>
                  <a:pt x="53" y="145"/>
                </a:cubicBezTo>
                <a:cubicBezTo>
                  <a:pt x="100" y="207"/>
                  <a:pt x="100" y="207"/>
                  <a:pt x="100" y="207"/>
                </a:cubicBezTo>
                <a:cubicBezTo>
                  <a:pt x="219" y="17"/>
                  <a:pt x="219" y="17"/>
                  <a:pt x="219" y="17"/>
                </a:cubicBezTo>
                <a:cubicBezTo>
                  <a:pt x="227" y="4"/>
                  <a:pt x="244" y="0"/>
                  <a:pt x="257" y="8"/>
                </a:cubicBezTo>
                <a:cubicBezTo>
                  <a:pt x="270" y="16"/>
                  <a:pt x="274" y="33"/>
                  <a:pt x="266" y="47"/>
                </a:cubicBezTo>
                <a:cubicBezTo>
                  <a:pt x="126" y="271"/>
                  <a:pt x="126" y="271"/>
                  <a:pt x="126" y="271"/>
                </a:cubicBezTo>
                <a:cubicBezTo>
                  <a:pt x="121" y="279"/>
                  <a:pt x="113" y="283"/>
                  <a:pt x="104" y="284"/>
                </a:cubicBezTo>
                <a:cubicBezTo>
                  <a:pt x="104" y="284"/>
                  <a:pt x="103" y="284"/>
                  <a:pt x="103" y="284"/>
                </a:cubicBezTo>
                <a:close/>
              </a:path>
            </a:pathLst>
          </a:custGeom>
          <a:solidFill>
            <a:srgbClr val="EC735A"/>
          </a:solidFill>
          <a:ln>
            <a:noFill/>
          </a:ln>
        </p:spPr>
        <p:txBody>
          <a:bodyPr spcFirstLastPara="1" wrap="square" lIns="162533" tIns="81267" rIns="162533" bIns="81267" anchor="t" anchorCtr="0">
            <a:noAutofit/>
          </a:bodyPr>
          <a:lstStyle/>
          <a:p>
            <a:pPr>
              <a:buClr>
                <a:srgbClr val="000000"/>
              </a:buClr>
              <a:buSzPts val="2400"/>
            </a:pPr>
            <a:endParaRPr sz="3200">
              <a:solidFill>
                <a:srgbClr val="000000"/>
              </a:solidFill>
              <a:latin typeface="Arial"/>
              <a:ea typeface="Arial"/>
              <a:cs typeface="Arial"/>
              <a:sym typeface="Arial"/>
            </a:endParaRPr>
          </a:p>
        </p:txBody>
      </p:sp>
      <p:sp>
        <p:nvSpPr>
          <p:cNvPr id="187" name="Google Shape;187;p28"/>
          <p:cNvSpPr/>
          <p:nvPr/>
        </p:nvSpPr>
        <p:spPr>
          <a:xfrm>
            <a:off x="1125447" y="4222362"/>
            <a:ext cx="447583" cy="464187"/>
          </a:xfrm>
          <a:custGeom>
            <a:avLst/>
            <a:gdLst/>
            <a:ahLst/>
            <a:cxnLst/>
            <a:rect l="l" t="t" r="r" b="b"/>
            <a:pathLst>
              <a:path w="274" h="284" extrusionOk="0">
                <a:moveTo>
                  <a:pt x="103" y="284"/>
                </a:moveTo>
                <a:cubicBezTo>
                  <a:pt x="94" y="284"/>
                  <a:pt x="86" y="280"/>
                  <a:pt x="80" y="273"/>
                </a:cubicBezTo>
                <a:cubicBezTo>
                  <a:pt x="9" y="178"/>
                  <a:pt x="9" y="178"/>
                  <a:pt x="9" y="178"/>
                </a:cubicBezTo>
                <a:cubicBezTo>
                  <a:pt x="0" y="166"/>
                  <a:pt x="2" y="149"/>
                  <a:pt x="14" y="139"/>
                </a:cubicBezTo>
                <a:cubicBezTo>
                  <a:pt x="27" y="130"/>
                  <a:pt x="44" y="133"/>
                  <a:pt x="53" y="145"/>
                </a:cubicBezTo>
                <a:cubicBezTo>
                  <a:pt x="100" y="207"/>
                  <a:pt x="100" y="207"/>
                  <a:pt x="100" y="207"/>
                </a:cubicBezTo>
                <a:cubicBezTo>
                  <a:pt x="219" y="17"/>
                  <a:pt x="219" y="17"/>
                  <a:pt x="219" y="17"/>
                </a:cubicBezTo>
                <a:cubicBezTo>
                  <a:pt x="227" y="4"/>
                  <a:pt x="244" y="0"/>
                  <a:pt x="257" y="8"/>
                </a:cubicBezTo>
                <a:cubicBezTo>
                  <a:pt x="270" y="16"/>
                  <a:pt x="274" y="33"/>
                  <a:pt x="266" y="47"/>
                </a:cubicBezTo>
                <a:cubicBezTo>
                  <a:pt x="126" y="271"/>
                  <a:pt x="126" y="271"/>
                  <a:pt x="126" y="271"/>
                </a:cubicBezTo>
                <a:cubicBezTo>
                  <a:pt x="121" y="279"/>
                  <a:pt x="113" y="283"/>
                  <a:pt x="104" y="284"/>
                </a:cubicBezTo>
                <a:cubicBezTo>
                  <a:pt x="104" y="284"/>
                  <a:pt x="103" y="284"/>
                  <a:pt x="103" y="284"/>
                </a:cubicBezTo>
                <a:close/>
              </a:path>
            </a:pathLst>
          </a:custGeom>
          <a:solidFill>
            <a:srgbClr val="EC735A"/>
          </a:solidFill>
          <a:ln>
            <a:noFill/>
          </a:ln>
        </p:spPr>
        <p:txBody>
          <a:bodyPr spcFirstLastPara="1" wrap="square" lIns="162533" tIns="81267" rIns="162533" bIns="81267" anchor="t" anchorCtr="0">
            <a:noAutofit/>
          </a:bodyPr>
          <a:lstStyle/>
          <a:p>
            <a:pPr>
              <a:buClr>
                <a:srgbClr val="000000"/>
              </a:buClr>
              <a:buSzPts val="2400"/>
            </a:pPr>
            <a:endParaRPr sz="3200">
              <a:solidFill>
                <a:srgbClr val="000000"/>
              </a:solidFill>
              <a:latin typeface="Arial"/>
              <a:ea typeface="Arial"/>
              <a:cs typeface="Arial"/>
              <a:sym typeface="Arial"/>
            </a:endParaRPr>
          </a:p>
        </p:txBody>
      </p:sp>
    </p:spTree>
    <p:extLst>
      <p:ext uri="{BB962C8B-B14F-4D97-AF65-F5344CB8AC3E}">
        <p14:creationId xmlns:p14="http://schemas.microsoft.com/office/powerpoint/2010/main" val="1212646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78">
                                            <p:txEl>
                                              <p:pRg st="0" end="0"/>
                                            </p:txEl>
                                          </p:spTgt>
                                        </p:tgtEl>
                                        <p:attrNameLst>
                                          <p:attrName>style.visibility</p:attrName>
                                        </p:attrNameLst>
                                      </p:cBhvr>
                                      <p:to>
                                        <p:strVal val="visible"/>
                                      </p:to>
                                    </p:set>
                                    <p:anim calcmode="lin" valueType="num">
                                      <p:cBhvr additive="base">
                                        <p:cTn id="7" dur="500" fill="hold"/>
                                        <p:tgtEl>
                                          <p:spTgt spid="178">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7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87"/>
                                        </p:tgtEl>
                                        <p:attrNameLst>
                                          <p:attrName>style.visibility</p:attrName>
                                        </p:attrNameLst>
                                      </p:cBhvr>
                                      <p:to>
                                        <p:strVal val="visible"/>
                                      </p:to>
                                    </p:set>
                                    <p:anim calcmode="lin" valueType="num">
                                      <p:cBhvr additive="base">
                                        <p:cTn id="13" dur="500" fill="hold"/>
                                        <p:tgtEl>
                                          <p:spTgt spid="187"/>
                                        </p:tgtEl>
                                        <p:attrNameLst>
                                          <p:attrName>ppt_x</p:attrName>
                                        </p:attrNameLst>
                                      </p:cBhvr>
                                      <p:tavLst>
                                        <p:tav tm="0">
                                          <p:val>
                                            <p:strVal val="#ppt_x"/>
                                          </p:val>
                                        </p:tav>
                                        <p:tav tm="100000">
                                          <p:val>
                                            <p:strVal val="#ppt_x"/>
                                          </p:val>
                                        </p:tav>
                                      </p:tavLst>
                                    </p:anim>
                                    <p:anim calcmode="lin" valueType="num">
                                      <p:cBhvr additive="base">
                                        <p:cTn id="14" dur="500" fill="hold"/>
                                        <p:tgtEl>
                                          <p:spTgt spid="187"/>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180"/>
                                        </p:tgtEl>
                                        <p:attrNameLst>
                                          <p:attrName>style.visibility</p:attrName>
                                        </p:attrNameLst>
                                      </p:cBhvr>
                                      <p:to>
                                        <p:strVal val="visible"/>
                                      </p:to>
                                    </p:set>
                                    <p:anim calcmode="lin" valueType="num">
                                      <p:cBhvr additive="base">
                                        <p:cTn id="17" dur="500" fill="hold"/>
                                        <p:tgtEl>
                                          <p:spTgt spid="180"/>
                                        </p:tgtEl>
                                        <p:attrNameLst>
                                          <p:attrName>ppt_x</p:attrName>
                                        </p:attrNameLst>
                                      </p:cBhvr>
                                      <p:tavLst>
                                        <p:tav tm="0">
                                          <p:val>
                                            <p:strVal val="#ppt_x"/>
                                          </p:val>
                                        </p:tav>
                                        <p:tav tm="100000">
                                          <p:val>
                                            <p:strVal val="#ppt_x"/>
                                          </p:val>
                                        </p:tav>
                                      </p:tavLst>
                                    </p:anim>
                                    <p:anim calcmode="lin" valueType="num">
                                      <p:cBhvr additive="base">
                                        <p:cTn id="18" dur="500" fill="hold"/>
                                        <p:tgtEl>
                                          <p:spTgt spid="180"/>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181"/>
                                        </p:tgtEl>
                                        <p:attrNameLst>
                                          <p:attrName>style.visibility</p:attrName>
                                        </p:attrNameLst>
                                      </p:cBhvr>
                                      <p:to>
                                        <p:strVal val="visible"/>
                                      </p:to>
                                    </p:set>
                                    <p:anim calcmode="lin" valueType="num">
                                      <p:cBhvr additive="base">
                                        <p:cTn id="23" dur="500" fill="hold"/>
                                        <p:tgtEl>
                                          <p:spTgt spid="181"/>
                                        </p:tgtEl>
                                        <p:attrNameLst>
                                          <p:attrName>ppt_x</p:attrName>
                                        </p:attrNameLst>
                                      </p:cBhvr>
                                      <p:tavLst>
                                        <p:tav tm="0">
                                          <p:val>
                                            <p:strVal val="#ppt_x"/>
                                          </p:val>
                                        </p:tav>
                                        <p:tav tm="100000">
                                          <p:val>
                                            <p:strVal val="#ppt_x"/>
                                          </p:val>
                                        </p:tav>
                                      </p:tavLst>
                                    </p:anim>
                                    <p:anim calcmode="lin" valueType="num">
                                      <p:cBhvr additive="base">
                                        <p:cTn id="24" dur="500" fill="hold"/>
                                        <p:tgtEl>
                                          <p:spTgt spid="181"/>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86"/>
                                        </p:tgtEl>
                                        <p:attrNameLst>
                                          <p:attrName>style.visibility</p:attrName>
                                        </p:attrNameLst>
                                      </p:cBhvr>
                                      <p:to>
                                        <p:strVal val="visible"/>
                                      </p:to>
                                    </p:set>
                                    <p:anim calcmode="lin" valueType="num">
                                      <p:cBhvr additive="base">
                                        <p:cTn id="27" dur="500" fill="hold"/>
                                        <p:tgtEl>
                                          <p:spTgt spid="186"/>
                                        </p:tgtEl>
                                        <p:attrNameLst>
                                          <p:attrName>ppt_x</p:attrName>
                                        </p:attrNameLst>
                                      </p:cBhvr>
                                      <p:tavLst>
                                        <p:tav tm="0">
                                          <p:val>
                                            <p:strVal val="#ppt_x"/>
                                          </p:val>
                                        </p:tav>
                                        <p:tav tm="100000">
                                          <p:val>
                                            <p:strVal val="#ppt_x"/>
                                          </p:val>
                                        </p:tav>
                                      </p:tavLst>
                                    </p:anim>
                                    <p:anim calcmode="lin" valueType="num">
                                      <p:cBhvr additive="base">
                                        <p:cTn id="28" dur="500" fill="hold"/>
                                        <p:tgtEl>
                                          <p:spTgt spid="186"/>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182"/>
                                        </p:tgtEl>
                                        <p:attrNameLst>
                                          <p:attrName>style.visibility</p:attrName>
                                        </p:attrNameLst>
                                      </p:cBhvr>
                                      <p:to>
                                        <p:strVal val="visible"/>
                                      </p:to>
                                    </p:set>
                                    <p:anim calcmode="lin" valueType="num">
                                      <p:cBhvr additive="base">
                                        <p:cTn id="33" dur="500" fill="hold"/>
                                        <p:tgtEl>
                                          <p:spTgt spid="182"/>
                                        </p:tgtEl>
                                        <p:attrNameLst>
                                          <p:attrName>ppt_x</p:attrName>
                                        </p:attrNameLst>
                                      </p:cBhvr>
                                      <p:tavLst>
                                        <p:tav tm="0">
                                          <p:val>
                                            <p:strVal val="#ppt_x"/>
                                          </p:val>
                                        </p:tav>
                                        <p:tav tm="100000">
                                          <p:val>
                                            <p:strVal val="#ppt_x"/>
                                          </p:val>
                                        </p:tav>
                                      </p:tavLst>
                                    </p:anim>
                                    <p:anim calcmode="lin" valueType="num">
                                      <p:cBhvr additive="base">
                                        <p:cTn id="34" dur="500" fill="hold"/>
                                        <p:tgtEl>
                                          <p:spTgt spid="182"/>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185"/>
                                        </p:tgtEl>
                                        <p:attrNameLst>
                                          <p:attrName>style.visibility</p:attrName>
                                        </p:attrNameLst>
                                      </p:cBhvr>
                                      <p:to>
                                        <p:strVal val="visible"/>
                                      </p:to>
                                    </p:set>
                                    <p:anim calcmode="lin" valueType="num">
                                      <p:cBhvr additive="base">
                                        <p:cTn id="37" dur="500" fill="hold"/>
                                        <p:tgtEl>
                                          <p:spTgt spid="185"/>
                                        </p:tgtEl>
                                        <p:attrNameLst>
                                          <p:attrName>ppt_x</p:attrName>
                                        </p:attrNameLst>
                                      </p:cBhvr>
                                      <p:tavLst>
                                        <p:tav tm="0">
                                          <p:val>
                                            <p:strVal val="#ppt_x"/>
                                          </p:val>
                                        </p:tav>
                                        <p:tav tm="100000">
                                          <p:val>
                                            <p:strVal val="#ppt_x"/>
                                          </p:val>
                                        </p:tav>
                                      </p:tavLst>
                                    </p:anim>
                                    <p:anim calcmode="lin" valueType="num">
                                      <p:cBhvr additive="base">
                                        <p:cTn id="38" dur="500" fill="hold"/>
                                        <p:tgtEl>
                                          <p:spTgt spid="18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0" grpId="0"/>
      <p:bldP spid="181" grpId="0"/>
      <p:bldP spid="182" grpId="0"/>
      <p:bldP spid="185" grpId="0" animBg="1"/>
      <p:bldP spid="186" grpId="0" animBg="1"/>
      <p:bldP spid="18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ettangolo 47">
            <a:extLst>
              <a:ext uri="{FF2B5EF4-FFF2-40B4-BE49-F238E27FC236}">
                <a16:creationId xmlns:a16="http://schemas.microsoft.com/office/drawing/2014/main" id="{EC26A711-F83C-EA4A-A2EE-2FCC4FB5BF66}"/>
              </a:ext>
            </a:extLst>
          </p:cNvPr>
          <p:cNvSpPr/>
          <p:nvPr/>
        </p:nvSpPr>
        <p:spPr>
          <a:xfrm>
            <a:off x="1760297" y="2637528"/>
            <a:ext cx="9283941" cy="1231336"/>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7" name="Rettangolo con angoli arrotondati 46">
            <a:extLst>
              <a:ext uri="{FF2B5EF4-FFF2-40B4-BE49-F238E27FC236}">
                <a16:creationId xmlns:a16="http://schemas.microsoft.com/office/drawing/2014/main" id="{F43BB75B-8D12-4B42-AD1A-D501832AAD56}"/>
              </a:ext>
            </a:extLst>
          </p:cNvPr>
          <p:cNvSpPr/>
          <p:nvPr/>
        </p:nvSpPr>
        <p:spPr>
          <a:xfrm>
            <a:off x="5201091" y="111453"/>
            <a:ext cx="2274037" cy="1517107"/>
          </a:xfrm>
          <a:prstGeom prst="roundRect">
            <a:avLst/>
          </a:prstGeom>
          <a:ln/>
        </p:spPr>
        <p:style>
          <a:lnRef idx="3">
            <a:schemeClr val="lt1"/>
          </a:lnRef>
          <a:fillRef idx="1">
            <a:schemeClr val="accent1"/>
          </a:fillRef>
          <a:effectRef idx="1">
            <a:schemeClr val="accent1"/>
          </a:effectRef>
          <a:fontRef idx="minor">
            <a:schemeClr val="lt1"/>
          </a:fontRef>
        </p:style>
        <p:txBody>
          <a:bodyPr rtlCol="0" anchor="ctr"/>
          <a:lstStyle/>
          <a:p>
            <a:pPr algn="ctr"/>
            <a:endParaRPr lang="it-IT"/>
          </a:p>
        </p:txBody>
      </p:sp>
      <p:sp>
        <p:nvSpPr>
          <p:cNvPr id="2" name="Titolo 1">
            <a:extLst>
              <a:ext uri="{FF2B5EF4-FFF2-40B4-BE49-F238E27FC236}">
                <a16:creationId xmlns:a16="http://schemas.microsoft.com/office/drawing/2014/main" id="{BCE8E337-3BD6-6546-92AA-2789A9BA7756}"/>
              </a:ext>
            </a:extLst>
          </p:cNvPr>
          <p:cNvSpPr>
            <a:spLocks noGrp="1"/>
          </p:cNvSpPr>
          <p:nvPr>
            <p:ph type="title"/>
          </p:nvPr>
        </p:nvSpPr>
        <p:spPr>
          <a:xfrm>
            <a:off x="7686250" y="303742"/>
            <a:ext cx="4740275" cy="964789"/>
          </a:xfrm>
        </p:spPr>
        <p:txBody>
          <a:bodyPr>
            <a:normAutofit fontScale="90000"/>
          </a:bodyPr>
          <a:lstStyle/>
          <a:p>
            <a:r>
              <a:rPr lang="en-US" dirty="0"/>
              <a:t>Research Challenge: META-LEVEL (STATIC) Analysis</a:t>
            </a:r>
          </a:p>
        </p:txBody>
      </p:sp>
      <p:pic>
        <p:nvPicPr>
          <p:cNvPr id="11" name="Segnaposto contenuto 10" descr="Contratto">
            <a:extLst>
              <a:ext uri="{FF2B5EF4-FFF2-40B4-BE49-F238E27FC236}">
                <a16:creationId xmlns:a16="http://schemas.microsoft.com/office/drawing/2014/main" id="{5C12350E-B9FA-9B47-9B5E-D8151E8028D6}"/>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tretch>
            <a:fillRect/>
          </a:stretch>
        </p:blipFill>
        <p:spPr>
          <a:xfrm>
            <a:off x="1760297" y="2637528"/>
            <a:ext cx="1246326" cy="1246326"/>
          </a:xfrm>
          <a:effectLst>
            <a:outerShdw blurRad="50800" dist="38100" dir="2700000" algn="tl" rotWithShape="0">
              <a:prstClr val="black">
                <a:alpha val="40000"/>
              </a:prstClr>
            </a:outerShdw>
          </a:effectLst>
        </p:spPr>
      </p:pic>
      <p:pic>
        <p:nvPicPr>
          <p:cNvPr id="5" name="Immagine 4">
            <a:extLst>
              <a:ext uri="{FF2B5EF4-FFF2-40B4-BE49-F238E27FC236}">
                <a16:creationId xmlns:a16="http://schemas.microsoft.com/office/drawing/2014/main" id="{3EA79E20-2B4C-AB47-8E2D-C89826E1ED36}"/>
              </a:ext>
            </a:extLst>
          </p:cNvPr>
          <p:cNvPicPr>
            <a:picLocks noChangeAspect="1"/>
          </p:cNvPicPr>
          <p:nvPr/>
        </p:nvPicPr>
        <p:blipFill>
          <a:blip r:embed="rId4"/>
          <a:stretch>
            <a:fillRect/>
          </a:stretch>
        </p:blipFill>
        <p:spPr>
          <a:xfrm>
            <a:off x="1760297" y="5023060"/>
            <a:ext cx="1284286" cy="1246326"/>
          </a:xfrm>
          <a:prstGeom prst="rect">
            <a:avLst/>
          </a:prstGeom>
        </p:spPr>
      </p:pic>
      <p:pic>
        <p:nvPicPr>
          <p:cNvPr id="7" name="Immagine 6" descr="Immagine che contiene automobile, sedile, interni&#10;&#10;Descrizione generata automaticamente">
            <a:extLst>
              <a:ext uri="{FF2B5EF4-FFF2-40B4-BE49-F238E27FC236}">
                <a16:creationId xmlns:a16="http://schemas.microsoft.com/office/drawing/2014/main" id="{26DA38C2-C1DD-6149-B9ED-4C13CA5193C0}"/>
              </a:ext>
            </a:extLst>
          </p:cNvPr>
          <p:cNvPicPr>
            <a:picLocks noChangeAspect="1"/>
          </p:cNvPicPr>
          <p:nvPr/>
        </p:nvPicPr>
        <p:blipFill>
          <a:blip r:embed="rId5"/>
          <a:stretch>
            <a:fillRect/>
          </a:stretch>
        </p:blipFill>
        <p:spPr>
          <a:xfrm>
            <a:off x="9877676" y="4923552"/>
            <a:ext cx="847699" cy="1480311"/>
          </a:xfrm>
          <a:prstGeom prst="rect">
            <a:avLst/>
          </a:prstGeom>
        </p:spPr>
      </p:pic>
      <p:pic>
        <p:nvPicPr>
          <p:cNvPr id="9" name="Immagine 8">
            <a:extLst>
              <a:ext uri="{FF2B5EF4-FFF2-40B4-BE49-F238E27FC236}">
                <a16:creationId xmlns:a16="http://schemas.microsoft.com/office/drawing/2014/main" id="{75FFC0E2-A227-EB49-BF5E-80C07D5A7FF4}"/>
              </a:ext>
            </a:extLst>
          </p:cNvPr>
          <p:cNvPicPr>
            <a:picLocks noChangeAspect="1"/>
          </p:cNvPicPr>
          <p:nvPr/>
        </p:nvPicPr>
        <p:blipFill>
          <a:blip r:embed="rId6"/>
          <a:stretch>
            <a:fillRect/>
          </a:stretch>
        </p:blipFill>
        <p:spPr>
          <a:xfrm>
            <a:off x="5117777" y="4986777"/>
            <a:ext cx="2571346" cy="1473820"/>
          </a:xfrm>
          <a:prstGeom prst="rect">
            <a:avLst/>
          </a:prstGeom>
        </p:spPr>
      </p:pic>
      <p:sp>
        <p:nvSpPr>
          <p:cNvPr id="4" name="CasellaDiTesto 3">
            <a:extLst>
              <a:ext uri="{FF2B5EF4-FFF2-40B4-BE49-F238E27FC236}">
                <a16:creationId xmlns:a16="http://schemas.microsoft.com/office/drawing/2014/main" id="{27236C83-C02C-FD4A-99DF-3084D90F9484}"/>
              </a:ext>
            </a:extLst>
          </p:cNvPr>
          <p:cNvSpPr txBox="1"/>
          <p:nvPr/>
        </p:nvSpPr>
        <p:spPr>
          <a:xfrm>
            <a:off x="1116768" y="6274149"/>
            <a:ext cx="2571345" cy="369332"/>
          </a:xfrm>
          <a:prstGeom prst="rect">
            <a:avLst/>
          </a:prstGeom>
          <a:noFill/>
        </p:spPr>
        <p:txBody>
          <a:bodyPr wrap="none" rtlCol="0">
            <a:spAutoFit/>
          </a:bodyPr>
          <a:lstStyle/>
          <a:p>
            <a:r>
              <a:rPr lang="it-IT" dirty="0"/>
              <a:t>Samsung </a:t>
            </a:r>
            <a:r>
              <a:rPr lang="it-IT" dirty="0" err="1"/>
              <a:t>SmartHome</a:t>
            </a:r>
            <a:r>
              <a:rPr lang="it-IT" dirty="0"/>
              <a:t> </a:t>
            </a:r>
            <a:r>
              <a:rPr lang="it-IT" dirty="0" err="1"/>
              <a:t>App</a:t>
            </a:r>
            <a:endParaRPr lang="it-IT" dirty="0"/>
          </a:p>
        </p:txBody>
      </p:sp>
      <p:sp>
        <p:nvSpPr>
          <p:cNvPr id="8" name="CasellaDiTesto 7">
            <a:extLst>
              <a:ext uri="{FF2B5EF4-FFF2-40B4-BE49-F238E27FC236}">
                <a16:creationId xmlns:a16="http://schemas.microsoft.com/office/drawing/2014/main" id="{3ECE0832-CAED-6B47-908E-74432273CC34}"/>
              </a:ext>
            </a:extLst>
          </p:cNvPr>
          <p:cNvSpPr txBox="1"/>
          <p:nvPr/>
        </p:nvSpPr>
        <p:spPr>
          <a:xfrm>
            <a:off x="5395225" y="6403863"/>
            <a:ext cx="1957395" cy="369332"/>
          </a:xfrm>
          <a:prstGeom prst="rect">
            <a:avLst/>
          </a:prstGeom>
          <a:noFill/>
        </p:spPr>
        <p:txBody>
          <a:bodyPr wrap="none" rtlCol="0">
            <a:spAutoFit/>
          </a:bodyPr>
          <a:lstStyle/>
          <a:p>
            <a:r>
              <a:rPr lang="it-IT" dirty="0"/>
              <a:t>Samsung </a:t>
            </a:r>
            <a:r>
              <a:rPr lang="it-IT" dirty="0" err="1"/>
              <a:t>SmartHub</a:t>
            </a:r>
            <a:endParaRPr lang="it-IT" dirty="0"/>
          </a:p>
        </p:txBody>
      </p:sp>
      <p:sp>
        <p:nvSpPr>
          <p:cNvPr id="10" name="CasellaDiTesto 9">
            <a:extLst>
              <a:ext uri="{FF2B5EF4-FFF2-40B4-BE49-F238E27FC236}">
                <a16:creationId xmlns:a16="http://schemas.microsoft.com/office/drawing/2014/main" id="{CA0B57D0-3EB1-524A-BB2D-E900C2D0A60C}"/>
              </a:ext>
            </a:extLst>
          </p:cNvPr>
          <p:cNvSpPr txBox="1"/>
          <p:nvPr/>
        </p:nvSpPr>
        <p:spPr>
          <a:xfrm>
            <a:off x="9150574" y="6332426"/>
            <a:ext cx="2334485" cy="369332"/>
          </a:xfrm>
          <a:prstGeom prst="rect">
            <a:avLst/>
          </a:prstGeom>
          <a:noFill/>
        </p:spPr>
        <p:txBody>
          <a:bodyPr wrap="none" rtlCol="0">
            <a:spAutoFit/>
          </a:bodyPr>
          <a:lstStyle/>
          <a:p>
            <a:r>
              <a:rPr lang="it-IT" dirty="0"/>
              <a:t>Samsung </a:t>
            </a:r>
            <a:r>
              <a:rPr lang="it-IT" dirty="0" err="1"/>
              <a:t>Arrival</a:t>
            </a:r>
            <a:r>
              <a:rPr lang="it-IT" dirty="0"/>
              <a:t> Sensor</a:t>
            </a:r>
          </a:p>
        </p:txBody>
      </p:sp>
      <p:pic>
        <p:nvPicPr>
          <p:cNvPr id="12" name="Segnaposto contenuto 10" descr="Contratto">
            <a:extLst>
              <a:ext uri="{FF2B5EF4-FFF2-40B4-BE49-F238E27FC236}">
                <a16:creationId xmlns:a16="http://schemas.microsoft.com/office/drawing/2014/main" id="{EE8BAD33-CB9D-7545-8C3F-7D2A40AED6A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750759" y="2637528"/>
            <a:ext cx="1246326" cy="1246326"/>
          </a:xfrm>
          <a:prstGeom prst="rect">
            <a:avLst/>
          </a:prstGeom>
          <a:effectLst>
            <a:outerShdw blurRad="50800" dist="38100" dir="2700000" algn="tl" rotWithShape="0">
              <a:prstClr val="black">
                <a:alpha val="40000"/>
              </a:prstClr>
            </a:outerShdw>
          </a:effectLst>
        </p:spPr>
      </p:pic>
      <p:pic>
        <p:nvPicPr>
          <p:cNvPr id="13" name="Segnaposto contenuto 10" descr="Contratto">
            <a:extLst>
              <a:ext uri="{FF2B5EF4-FFF2-40B4-BE49-F238E27FC236}">
                <a16:creationId xmlns:a16="http://schemas.microsoft.com/office/drawing/2014/main" id="{0CB0B705-C685-1044-B88C-3189D9E064A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621925" y="2637528"/>
            <a:ext cx="1246326" cy="1246326"/>
          </a:xfrm>
          <a:prstGeom prst="rect">
            <a:avLst/>
          </a:prstGeom>
          <a:effectLst>
            <a:outerShdw blurRad="50800" dist="38100" dir="2700000" algn="tl" rotWithShape="0">
              <a:prstClr val="black">
                <a:alpha val="40000"/>
              </a:prstClr>
            </a:outerShdw>
          </a:effectLst>
        </p:spPr>
      </p:pic>
      <p:sp>
        <p:nvSpPr>
          <p:cNvPr id="17" name="Freccia su 16">
            <a:extLst>
              <a:ext uri="{FF2B5EF4-FFF2-40B4-BE49-F238E27FC236}">
                <a16:creationId xmlns:a16="http://schemas.microsoft.com/office/drawing/2014/main" id="{B9113D05-4F54-7143-BEEF-08A474E4ED18}"/>
              </a:ext>
            </a:extLst>
          </p:cNvPr>
          <p:cNvSpPr/>
          <p:nvPr/>
        </p:nvSpPr>
        <p:spPr>
          <a:xfrm flipH="1">
            <a:off x="2171448" y="3868865"/>
            <a:ext cx="424023" cy="1139206"/>
          </a:xfrm>
          <a:prstGeom prst="up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8" name="Freccia su 17">
            <a:extLst>
              <a:ext uri="{FF2B5EF4-FFF2-40B4-BE49-F238E27FC236}">
                <a16:creationId xmlns:a16="http://schemas.microsoft.com/office/drawing/2014/main" id="{87FBFF90-261B-8644-A6F6-33929FF330DC}"/>
              </a:ext>
            </a:extLst>
          </p:cNvPr>
          <p:cNvSpPr/>
          <p:nvPr/>
        </p:nvSpPr>
        <p:spPr>
          <a:xfrm flipH="1">
            <a:off x="6167433" y="3868865"/>
            <a:ext cx="424023" cy="1117912"/>
          </a:xfrm>
          <a:prstGeom prst="up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9" name="Freccia su 18">
            <a:extLst>
              <a:ext uri="{FF2B5EF4-FFF2-40B4-BE49-F238E27FC236}">
                <a16:creationId xmlns:a16="http://schemas.microsoft.com/office/drawing/2014/main" id="{2177292A-9D7A-9B44-BC47-E9899D5BF1BD}"/>
              </a:ext>
            </a:extLst>
          </p:cNvPr>
          <p:cNvSpPr/>
          <p:nvPr/>
        </p:nvSpPr>
        <p:spPr>
          <a:xfrm flipH="1">
            <a:off x="10033075" y="3868864"/>
            <a:ext cx="424023" cy="1054687"/>
          </a:xfrm>
          <a:prstGeom prst="up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0" name="CasellaDiTesto 19">
            <a:extLst>
              <a:ext uri="{FF2B5EF4-FFF2-40B4-BE49-F238E27FC236}">
                <a16:creationId xmlns:a16="http://schemas.microsoft.com/office/drawing/2014/main" id="{7403CB4B-46D7-434E-82EE-F2896B4EF6C5}"/>
              </a:ext>
            </a:extLst>
          </p:cNvPr>
          <p:cNvSpPr txBox="1"/>
          <p:nvPr/>
        </p:nvSpPr>
        <p:spPr>
          <a:xfrm>
            <a:off x="2595471" y="4268791"/>
            <a:ext cx="1480598" cy="400110"/>
          </a:xfrm>
          <a:prstGeom prst="rect">
            <a:avLst/>
          </a:prstGeom>
          <a:noFill/>
        </p:spPr>
        <p:txBody>
          <a:bodyPr wrap="none" rtlCol="0">
            <a:spAutoFit/>
          </a:bodyPr>
          <a:lstStyle/>
          <a:p>
            <a:r>
              <a:rPr lang="it-IT" sz="2000" dirty="0" err="1">
                <a:solidFill>
                  <a:srgbClr val="FFC000"/>
                </a:solidFill>
              </a:rPr>
              <a:t>Extract</a:t>
            </a:r>
            <a:r>
              <a:rPr lang="it-IT" sz="2000" dirty="0">
                <a:solidFill>
                  <a:srgbClr val="FFC000"/>
                </a:solidFill>
              </a:rPr>
              <a:t>/</a:t>
            </a:r>
            <a:r>
              <a:rPr lang="it-IT" sz="2000" dirty="0" err="1">
                <a:solidFill>
                  <a:srgbClr val="FFC000"/>
                </a:solidFill>
              </a:rPr>
              <a:t>Infer</a:t>
            </a:r>
            <a:endParaRPr lang="it-IT" sz="2000" dirty="0">
              <a:solidFill>
                <a:srgbClr val="FFC000"/>
              </a:solidFill>
            </a:endParaRPr>
          </a:p>
        </p:txBody>
      </p:sp>
      <p:sp>
        <p:nvSpPr>
          <p:cNvPr id="21" name="CasellaDiTesto 20">
            <a:extLst>
              <a:ext uri="{FF2B5EF4-FFF2-40B4-BE49-F238E27FC236}">
                <a16:creationId xmlns:a16="http://schemas.microsoft.com/office/drawing/2014/main" id="{85E82280-F10B-9A4D-AD2E-95492D30204B}"/>
              </a:ext>
            </a:extLst>
          </p:cNvPr>
          <p:cNvSpPr txBox="1"/>
          <p:nvPr/>
        </p:nvSpPr>
        <p:spPr>
          <a:xfrm>
            <a:off x="6496580" y="4268791"/>
            <a:ext cx="1480598" cy="400110"/>
          </a:xfrm>
          <a:prstGeom prst="rect">
            <a:avLst/>
          </a:prstGeom>
          <a:noFill/>
        </p:spPr>
        <p:txBody>
          <a:bodyPr wrap="none" rtlCol="0">
            <a:spAutoFit/>
          </a:bodyPr>
          <a:lstStyle/>
          <a:p>
            <a:r>
              <a:rPr lang="it-IT" sz="2000" dirty="0" err="1">
                <a:solidFill>
                  <a:srgbClr val="FFC000"/>
                </a:solidFill>
              </a:rPr>
              <a:t>Extract</a:t>
            </a:r>
            <a:r>
              <a:rPr lang="it-IT" sz="2000" dirty="0">
                <a:solidFill>
                  <a:srgbClr val="FFC000"/>
                </a:solidFill>
              </a:rPr>
              <a:t>/</a:t>
            </a:r>
            <a:r>
              <a:rPr lang="it-IT" sz="2000" dirty="0" err="1">
                <a:solidFill>
                  <a:srgbClr val="FFC000"/>
                </a:solidFill>
              </a:rPr>
              <a:t>Infer</a:t>
            </a:r>
            <a:endParaRPr lang="it-IT" sz="2000" dirty="0">
              <a:solidFill>
                <a:srgbClr val="FFC000"/>
              </a:solidFill>
            </a:endParaRPr>
          </a:p>
        </p:txBody>
      </p:sp>
      <p:sp>
        <p:nvSpPr>
          <p:cNvPr id="22" name="CasellaDiTesto 21">
            <a:extLst>
              <a:ext uri="{FF2B5EF4-FFF2-40B4-BE49-F238E27FC236}">
                <a16:creationId xmlns:a16="http://schemas.microsoft.com/office/drawing/2014/main" id="{28D28493-12E6-2049-8CDE-75136420DA5D}"/>
              </a:ext>
            </a:extLst>
          </p:cNvPr>
          <p:cNvSpPr txBox="1"/>
          <p:nvPr/>
        </p:nvSpPr>
        <p:spPr>
          <a:xfrm>
            <a:off x="10457098" y="4196152"/>
            <a:ext cx="1480598" cy="400110"/>
          </a:xfrm>
          <a:prstGeom prst="rect">
            <a:avLst/>
          </a:prstGeom>
          <a:noFill/>
        </p:spPr>
        <p:txBody>
          <a:bodyPr wrap="none" rtlCol="0">
            <a:spAutoFit/>
          </a:bodyPr>
          <a:lstStyle/>
          <a:p>
            <a:r>
              <a:rPr lang="it-IT" sz="2000" dirty="0" err="1">
                <a:solidFill>
                  <a:srgbClr val="FFC000"/>
                </a:solidFill>
              </a:rPr>
              <a:t>Extract</a:t>
            </a:r>
            <a:r>
              <a:rPr lang="it-IT" sz="2000" dirty="0">
                <a:solidFill>
                  <a:srgbClr val="FFC000"/>
                </a:solidFill>
              </a:rPr>
              <a:t>/</a:t>
            </a:r>
            <a:r>
              <a:rPr lang="it-IT" sz="2000" dirty="0" err="1">
                <a:solidFill>
                  <a:srgbClr val="FFC000"/>
                </a:solidFill>
              </a:rPr>
              <a:t>Infer</a:t>
            </a:r>
            <a:endParaRPr lang="it-IT" sz="2000" dirty="0">
              <a:solidFill>
                <a:srgbClr val="FFC000"/>
              </a:solidFill>
            </a:endParaRPr>
          </a:p>
        </p:txBody>
      </p:sp>
      <p:pic>
        <p:nvPicPr>
          <p:cNvPr id="33" name="Segnaposto contenuto 10" descr="Contratto">
            <a:extLst>
              <a:ext uri="{FF2B5EF4-FFF2-40B4-BE49-F238E27FC236}">
                <a16:creationId xmlns:a16="http://schemas.microsoft.com/office/drawing/2014/main" id="{EB314EA6-EBB1-EB42-9063-33CE03E85BC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291151" y="111453"/>
            <a:ext cx="835173" cy="835173"/>
          </a:xfrm>
          <a:prstGeom prst="rect">
            <a:avLst/>
          </a:prstGeom>
          <a:effectLst>
            <a:outerShdw blurRad="50800" dist="38100" dir="2700000" algn="tl" rotWithShape="0">
              <a:prstClr val="black">
                <a:alpha val="40000"/>
              </a:prstClr>
            </a:outerShdw>
          </a:effectLst>
        </p:spPr>
      </p:pic>
      <p:pic>
        <p:nvPicPr>
          <p:cNvPr id="34" name="Segnaposto contenuto 10" descr="Contratto">
            <a:extLst>
              <a:ext uri="{FF2B5EF4-FFF2-40B4-BE49-F238E27FC236}">
                <a16:creationId xmlns:a16="http://schemas.microsoft.com/office/drawing/2014/main" id="{071277EB-27B1-F44B-ADBC-9384BAF5C22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548787" y="111453"/>
            <a:ext cx="835173" cy="835173"/>
          </a:xfrm>
          <a:prstGeom prst="rect">
            <a:avLst/>
          </a:prstGeom>
          <a:effectLst>
            <a:outerShdw blurRad="50800" dist="38100" dir="2700000" algn="tl" rotWithShape="0">
              <a:prstClr val="black">
                <a:alpha val="40000"/>
              </a:prstClr>
            </a:outerShdw>
          </a:effectLst>
        </p:spPr>
      </p:pic>
      <p:pic>
        <p:nvPicPr>
          <p:cNvPr id="35" name="Segnaposto contenuto 10" descr="Contratto">
            <a:extLst>
              <a:ext uri="{FF2B5EF4-FFF2-40B4-BE49-F238E27FC236}">
                <a16:creationId xmlns:a16="http://schemas.microsoft.com/office/drawing/2014/main" id="{B2B65730-B93A-D240-BE7D-7CCFC85E558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924736" y="793387"/>
            <a:ext cx="835173" cy="835173"/>
          </a:xfrm>
          <a:prstGeom prst="rect">
            <a:avLst/>
          </a:prstGeom>
          <a:effectLst>
            <a:outerShdw blurRad="50800" dist="38100" dir="2700000" algn="tl" rotWithShape="0">
              <a:prstClr val="black">
                <a:alpha val="40000"/>
              </a:prstClr>
            </a:outerShdw>
          </a:effectLst>
        </p:spPr>
      </p:pic>
      <p:cxnSp>
        <p:nvCxnSpPr>
          <p:cNvPr id="37" name="Connettore 2 36">
            <a:extLst>
              <a:ext uri="{FF2B5EF4-FFF2-40B4-BE49-F238E27FC236}">
                <a16:creationId xmlns:a16="http://schemas.microsoft.com/office/drawing/2014/main" id="{02B07CCF-0BBD-D843-964E-7F0F18F45C65}"/>
              </a:ext>
            </a:extLst>
          </p:cNvPr>
          <p:cNvCxnSpPr>
            <a:stCxn id="33" idx="3"/>
            <a:endCxn id="34" idx="1"/>
          </p:cNvCxnSpPr>
          <p:nvPr/>
        </p:nvCxnSpPr>
        <p:spPr>
          <a:xfrm>
            <a:off x="6126323" y="529040"/>
            <a:ext cx="432000" cy="0"/>
          </a:xfrm>
          <a:prstGeom prst="straightConnector1">
            <a:avLst/>
          </a:prstGeom>
          <a:ln>
            <a:solidFill>
              <a:schemeClr val="tx1"/>
            </a:solidFill>
            <a:headEnd type="triangle"/>
            <a:tailEnd type="triangle"/>
          </a:ln>
        </p:spPr>
        <p:style>
          <a:lnRef idx="1">
            <a:schemeClr val="accent2"/>
          </a:lnRef>
          <a:fillRef idx="0">
            <a:schemeClr val="accent2"/>
          </a:fillRef>
          <a:effectRef idx="0">
            <a:schemeClr val="accent2"/>
          </a:effectRef>
          <a:fontRef idx="minor">
            <a:schemeClr val="tx1"/>
          </a:fontRef>
        </p:style>
      </p:cxnSp>
      <p:cxnSp>
        <p:nvCxnSpPr>
          <p:cNvPr id="42" name="Connettore 2 41">
            <a:extLst>
              <a:ext uri="{FF2B5EF4-FFF2-40B4-BE49-F238E27FC236}">
                <a16:creationId xmlns:a16="http://schemas.microsoft.com/office/drawing/2014/main" id="{4D654C89-783E-BC46-8BC2-EF2F352355E4}"/>
              </a:ext>
            </a:extLst>
          </p:cNvPr>
          <p:cNvCxnSpPr>
            <a:stCxn id="35" idx="3"/>
            <a:endCxn id="34" idx="2"/>
          </p:cNvCxnSpPr>
          <p:nvPr/>
        </p:nvCxnSpPr>
        <p:spPr>
          <a:xfrm flipV="1">
            <a:off x="6759909" y="946626"/>
            <a:ext cx="206465" cy="264348"/>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4" name="Connettore 2 43">
            <a:extLst>
              <a:ext uri="{FF2B5EF4-FFF2-40B4-BE49-F238E27FC236}">
                <a16:creationId xmlns:a16="http://schemas.microsoft.com/office/drawing/2014/main" id="{EF8DA184-1864-F445-82B3-FB5BED5355C5}"/>
              </a:ext>
            </a:extLst>
          </p:cNvPr>
          <p:cNvCxnSpPr>
            <a:stCxn id="35" idx="1"/>
            <a:endCxn id="33" idx="2"/>
          </p:cNvCxnSpPr>
          <p:nvPr/>
        </p:nvCxnSpPr>
        <p:spPr>
          <a:xfrm flipH="1" flipV="1">
            <a:off x="5708738" y="946626"/>
            <a:ext cx="215998" cy="264348"/>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9" name="CasellaDiTesto 48">
            <a:extLst>
              <a:ext uri="{FF2B5EF4-FFF2-40B4-BE49-F238E27FC236}">
                <a16:creationId xmlns:a16="http://schemas.microsoft.com/office/drawing/2014/main" id="{A76C4E8D-554B-BD4E-B152-405175160B4C}"/>
              </a:ext>
            </a:extLst>
          </p:cNvPr>
          <p:cNvSpPr txBox="1"/>
          <p:nvPr/>
        </p:nvSpPr>
        <p:spPr>
          <a:xfrm>
            <a:off x="8770201" y="2276099"/>
            <a:ext cx="2274037" cy="461665"/>
          </a:xfrm>
          <a:prstGeom prst="rect">
            <a:avLst/>
          </a:prstGeom>
          <a:solidFill>
            <a:schemeClr val="accent3">
              <a:lumMod val="20000"/>
              <a:lumOff val="80000"/>
            </a:schemeClr>
          </a:solidFill>
        </p:spPr>
        <p:txBody>
          <a:bodyPr wrap="square" rtlCol="0">
            <a:spAutoFit/>
          </a:bodyPr>
          <a:lstStyle/>
          <a:p>
            <a:r>
              <a:rPr lang="en-US" sz="2400" dirty="0">
                <a:solidFill>
                  <a:srgbClr val="FF0000"/>
                </a:solidFill>
              </a:rPr>
              <a:t>Meta-language </a:t>
            </a:r>
          </a:p>
        </p:txBody>
      </p:sp>
      <p:sp>
        <p:nvSpPr>
          <p:cNvPr id="50" name="CasellaDiTesto 49">
            <a:extLst>
              <a:ext uri="{FF2B5EF4-FFF2-40B4-BE49-F238E27FC236}">
                <a16:creationId xmlns:a16="http://schemas.microsoft.com/office/drawing/2014/main" id="{DF35B653-83FD-D943-8D9E-9F338506C072}"/>
              </a:ext>
            </a:extLst>
          </p:cNvPr>
          <p:cNvSpPr txBox="1"/>
          <p:nvPr/>
        </p:nvSpPr>
        <p:spPr>
          <a:xfrm>
            <a:off x="1376803" y="870006"/>
            <a:ext cx="3657559" cy="461665"/>
          </a:xfrm>
          <a:prstGeom prst="rect">
            <a:avLst/>
          </a:prstGeom>
          <a:solidFill>
            <a:schemeClr val="accent1"/>
          </a:solidFill>
        </p:spPr>
        <p:txBody>
          <a:bodyPr wrap="square" rtlCol="0">
            <a:spAutoFit/>
          </a:bodyPr>
          <a:lstStyle/>
          <a:p>
            <a:r>
              <a:rPr lang="en-US" sz="2400" dirty="0">
                <a:solidFill>
                  <a:srgbClr val="FF0000"/>
                </a:solidFill>
              </a:rPr>
              <a:t>Paradigm-agnostic modeling</a:t>
            </a:r>
          </a:p>
        </p:txBody>
      </p:sp>
      <p:sp>
        <p:nvSpPr>
          <p:cNvPr id="53" name="Parentesi graffa chiusa 52">
            <a:extLst>
              <a:ext uri="{FF2B5EF4-FFF2-40B4-BE49-F238E27FC236}">
                <a16:creationId xmlns:a16="http://schemas.microsoft.com/office/drawing/2014/main" id="{A08B701D-794D-2441-A8E5-C4425FD38695}"/>
              </a:ext>
            </a:extLst>
          </p:cNvPr>
          <p:cNvSpPr/>
          <p:nvPr/>
        </p:nvSpPr>
        <p:spPr>
          <a:xfrm rot="16200000">
            <a:off x="6058946" y="-2267840"/>
            <a:ext cx="702412" cy="8916203"/>
          </a:xfrm>
          <a:prstGeom prst="rightBrace">
            <a:avLst/>
          </a:prstGeom>
        </p:spPr>
        <p:style>
          <a:lnRef idx="1">
            <a:schemeClr val="accent3"/>
          </a:lnRef>
          <a:fillRef idx="0">
            <a:schemeClr val="accent3"/>
          </a:fillRef>
          <a:effectRef idx="0">
            <a:schemeClr val="accent3"/>
          </a:effectRef>
          <a:fontRef idx="minor">
            <a:schemeClr val="tx1"/>
          </a:fontRef>
        </p:style>
        <p:txBody>
          <a:bodyPr rtlCol="0" anchor="ctr"/>
          <a:lstStyle/>
          <a:p>
            <a:pPr algn="ctr"/>
            <a:endParaRPr lang="it-IT"/>
          </a:p>
        </p:txBody>
      </p:sp>
      <p:pic>
        <p:nvPicPr>
          <p:cNvPr id="57" name="Immagine 56">
            <a:extLst>
              <a:ext uri="{FF2B5EF4-FFF2-40B4-BE49-F238E27FC236}">
                <a16:creationId xmlns:a16="http://schemas.microsoft.com/office/drawing/2014/main" id="{9BBD19B9-6919-AD4F-A2AC-93B4C2F76655}"/>
              </a:ext>
            </a:extLst>
          </p:cNvPr>
          <p:cNvPicPr>
            <a:picLocks noChangeAspect="1"/>
          </p:cNvPicPr>
          <p:nvPr/>
        </p:nvPicPr>
        <p:blipFill>
          <a:blip r:embed="rId11"/>
          <a:stretch>
            <a:fillRect/>
          </a:stretch>
        </p:blipFill>
        <p:spPr>
          <a:xfrm>
            <a:off x="8638898" y="1668056"/>
            <a:ext cx="2334485" cy="2322263"/>
          </a:xfrm>
          <a:prstGeom prst="rect">
            <a:avLst/>
          </a:prstGeom>
        </p:spPr>
      </p:pic>
      <p:pic>
        <p:nvPicPr>
          <p:cNvPr id="59" name="Immagine 58" descr="Immagine che contiene interni, tavolo, parete, sedendo&#10;&#10;Descrizione generata automaticamente">
            <a:extLst>
              <a:ext uri="{FF2B5EF4-FFF2-40B4-BE49-F238E27FC236}">
                <a16:creationId xmlns:a16="http://schemas.microsoft.com/office/drawing/2014/main" id="{0D539E69-CD49-3C41-B883-9B8758824A09}"/>
              </a:ext>
            </a:extLst>
          </p:cNvPr>
          <p:cNvPicPr>
            <a:picLocks noChangeAspect="1"/>
          </p:cNvPicPr>
          <p:nvPr/>
        </p:nvPicPr>
        <p:blipFill>
          <a:blip r:embed="rId12"/>
          <a:stretch>
            <a:fillRect/>
          </a:stretch>
        </p:blipFill>
        <p:spPr>
          <a:xfrm>
            <a:off x="1225466" y="1143747"/>
            <a:ext cx="3874550" cy="3874550"/>
          </a:xfrm>
          <a:prstGeom prst="rect">
            <a:avLst/>
          </a:prstGeom>
        </p:spPr>
      </p:pic>
      <p:pic>
        <p:nvPicPr>
          <p:cNvPr id="61" name="Immagine 60" descr="Immagine che contiene elettronico&#10;&#10;Descrizione generata automaticamente">
            <a:extLst>
              <a:ext uri="{FF2B5EF4-FFF2-40B4-BE49-F238E27FC236}">
                <a16:creationId xmlns:a16="http://schemas.microsoft.com/office/drawing/2014/main" id="{61D6816A-4ABA-554D-A42A-EDBC7425E153}"/>
              </a:ext>
            </a:extLst>
          </p:cNvPr>
          <p:cNvPicPr>
            <a:picLocks noChangeAspect="1"/>
          </p:cNvPicPr>
          <p:nvPr/>
        </p:nvPicPr>
        <p:blipFill>
          <a:blip r:embed="rId13"/>
          <a:stretch>
            <a:fillRect/>
          </a:stretch>
        </p:blipFill>
        <p:spPr>
          <a:xfrm>
            <a:off x="6091888" y="3720957"/>
            <a:ext cx="1738669" cy="2608003"/>
          </a:xfrm>
          <a:prstGeom prst="rect">
            <a:avLst/>
          </a:prstGeom>
        </p:spPr>
      </p:pic>
      <p:sp>
        <p:nvSpPr>
          <p:cNvPr id="64" name="Freccia tridirezionale 63">
            <a:extLst>
              <a:ext uri="{FF2B5EF4-FFF2-40B4-BE49-F238E27FC236}">
                <a16:creationId xmlns:a16="http://schemas.microsoft.com/office/drawing/2014/main" id="{54E91053-991D-3040-9784-F6B470E21DF6}"/>
              </a:ext>
            </a:extLst>
          </p:cNvPr>
          <p:cNvSpPr/>
          <p:nvPr/>
        </p:nvSpPr>
        <p:spPr>
          <a:xfrm rot="10800000">
            <a:off x="5426039" y="2366046"/>
            <a:ext cx="3107726" cy="1221069"/>
          </a:xfrm>
          <a:prstGeom prst="leftRightUp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Tree>
    <p:extLst>
      <p:ext uri="{BB962C8B-B14F-4D97-AF65-F5344CB8AC3E}">
        <p14:creationId xmlns:p14="http://schemas.microsoft.com/office/powerpoint/2010/main" val="4029905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500" fill="hold"/>
                                        <p:tgtEl>
                                          <p:spTgt spid="9"/>
                                        </p:tgtEl>
                                        <p:attrNameLst>
                                          <p:attrName>ppt_x</p:attrName>
                                        </p:attrNameLst>
                                      </p:cBhvr>
                                      <p:tavLst>
                                        <p:tav tm="0">
                                          <p:val>
                                            <p:strVal val="#ppt_x"/>
                                          </p:val>
                                        </p:tav>
                                        <p:tav tm="100000">
                                          <p:val>
                                            <p:strVal val="#ppt_x"/>
                                          </p:val>
                                        </p:tav>
                                      </p:tavLst>
                                    </p:anim>
                                    <p:anim calcmode="lin" valueType="num">
                                      <p:cBhvr additive="base">
                                        <p:cTn id="18" dur="500" fill="hold"/>
                                        <p:tgtEl>
                                          <p:spTgt spid="9"/>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additive="base">
                                        <p:cTn id="21" dur="500" fill="hold"/>
                                        <p:tgtEl>
                                          <p:spTgt spid="8"/>
                                        </p:tgtEl>
                                        <p:attrNameLst>
                                          <p:attrName>ppt_x</p:attrName>
                                        </p:attrNameLst>
                                      </p:cBhvr>
                                      <p:tavLst>
                                        <p:tav tm="0">
                                          <p:val>
                                            <p:strVal val="#ppt_x"/>
                                          </p:val>
                                        </p:tav>
                                        <p:tav tm="100000">
                                          <p:val>
                                            <p:strVal val="#ppt_x"/>
                                          </p:val>
                                        </p:tav>
                                      </p:tavLst>
                                    </p:anim>
                                    <p:anim calcmode="lin" valueType="num">
                                      <p:cBhvr additive="base">
                                        <p:cTn id="2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 calcmode="lin" valueType="num">
                                      <p:cBhvr additive="base">
                                        <p:cTn id="27" dur="500" fill="hold"/>
                                        <p:tgtEl>
                                          <p:spTgt spid="7"/>
                                        </p:tgtEl>
                                        <p:attrNameLst>
                                          <p:attrName>ppt_x</p:attrName>
                                        </p:attrNameLst>
                                      </p:cBhvr>
                                      <p:tavLst>
                                        <p:tav tm="0">
                                          <p:val>
                                            <p:strVal val="#ppt_x"/>
                                          </p:val>
                                        </p:tav>
                                        <p:tav tm="100000">
                                          <p:val>
                                            <p:strVal val="#ppt_x"/>
                                          </p:val>
                                        </p:tav>
                                      </p:tavLst>
                                    </p:anim>
                                    <p:anim calcmode="lin" valueType="num">
                                      <p:cBhvr additive="base">
                                        <p:cTn id="28" dur="500" fill="hold"/>
                                        <p:tgtEl>
                                          <p:spTgt spid="7"/>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additive="base">
                                        <p:cTn id="31" dur="500" fill="hold"/>
                                        <p:tgtEl>
                                          <p:spTgt spid="10"/>
                                        </p:tgtEl>
                                        <p:attrNameLst>
                                          <p:attrName>ppt_x</p:attrName>
                                        </p:attrNameLst>
                                      </p:cBhvr>
                                      <p:tavLst>
                                        <p:tav tm="0">
                                          <p:val>
                                            <p:strVal val="#ppt_x"/>
                                          </p:val>
                                        </p:tav>
                                        <p:tav tm="100000">
                                          <p:val>
                                            <p:strVal val="#ppt_x"/>
                                          </p:val>
                                        </p:tav>
                                      </p:tavLst>
                                    </p:anim>
                                    <p:anim calcmode="lin" valueType="num">
                                      <p:cBhvr additive="base">
                                        <p:cTn id="3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48"/>
                                        </p:tgtEl>
                                        <p:attrNameLst>
                                          <p:attrName>style.visibility</p:attrName>
                                        </p:attrNameLst>
                                      </p:cBhvr>
                                      <p:to>
                                        <p:strVal val="visible"/>
                                      </p:to>
                                    </p:set>
                                    <p:anim calcmode="lin" valueType="num">
                                      <p:cBhvr additive="base">
                                        <p:cTn id="37" dur="500" fill="hold"/>
                                        <p:tgtEl>
                                          <p:spTgt spid="48"/>
                                        </p:tgtEl>
                                        <p:attrNameLst>
                                          <p:attrName>ppt_x</p:attrName>
                                        </p:attrNameLst>
                                      </p:cBhvr>
                                      <p:tavLst>
                                        <p:tav tm="0">
                                          <p:val>
                                            <p:strVal val="#ppt_x"/>
                                          </p:val>
                                        </p:tav>
                                        <p:tav tm="100000">
                                          <p:val>
                                            <p:strVal val="#ppt_x"/>
                                          </p:val>
                                        </p:tav>
                                      </p:tavLst>
                                    </p:anim>
                                    <p:anim calcmode="lin" valueType="num">
                                      <p:cBhvr additive="base">
                                        <p:cTn id="38" dur="500" fill="hold"/>
                                        <p:tgtEl>
                                          <p:spTgt spid="48"/>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49"/>
                                        </p:tgtEl>
                                        <p:attrNameLst>
                                          <p:attrName>style.visibility</p:attrName>
                                        </p:attrNameLst>
                                      </p:cBhvr>
                                      <p:to>
                                        <p:strVal val="visible"/>
                                      </p:to>
                                    </p:set>
                                    <p:anim calcmode="lin" valueType="num">
                                      <p:cBhvr additive="base">
                                        <p:cTn id="41" dur="500" fill="hold"/>
                                        <p:tgtEl>
                                          <p:spTgt spid="49"/>
                                        </p:tgtEl>
                                        <p:attrNameLst>
                                          <p:attrName>ppt_x</p:attrName>
                                        </p:attrNameLst>
                                      </p:cBhvr>
                                      <p:tavLst>
                                        <p:tav tm="0">
                                          <p:val>
                                            <p:strVal val="#ppt_x"/>
                                          </p:val>
                                        </p:tav>
                                        <p:tav tm="100000">
                                          <p:val>
                                            <p:strVal val="#ppt_x"/>
                                          </p:val>
                                        </p:tav>
                                      </p:tavLst>
                                    </p:anim>
                                    <p:anim calcmode="lin" valueType="num">
                                      <p:cBhvr additive="base">
                                        <p:cTn id="42" dur="500" fill="hold"/>
                                        <p:tgtEl>
                                          <p:spTgt spid="49"/>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17"/>
                                        </p:tgtEl>
                                        <p:attrNameLst>
                                          <p:attrName>style.visibility</p:attrName>
                                        </p:attrNameLst>
                                      </p:cBhvr>
                                      <p:to>
                                        <p:strVal val="visible"/>
                                      </p:to>
                                    </p:set>
                                    <p:anim calcmode="lin" valueType="num">
                                      <p:cBhvr additive="base">
                                        <p:cTn id="47" dur="500" fill="hold"/>
                                        <p:tgtEl>
                                          <p:spTgt spid="17"/>
                                        </p:tgtEl>
                                        <p:attrNameLst>
                                          <p:attrName>ppt_x</p:attrName>
                                        </p:attrNameLst>
                                      </p:cBhvr>
                                      <p:tavLst>
                                        <p:tav tm="0">
                                          <p:val>
                                            <p:strVal val="#ppt_x"/>
                                          </p:val>
                                        </p:tav>
                                        <p:tav tm="100000">
                                          <p:val>
                                            <p:strVal val="#ppt_x"/>
                                          </p:val>
                                        </p:tav>
                                      </p:tavLst>
                                    </p:anim>
                                    <p:anim calcmode="lin" valueType="num">
                                      <p:cBhvr additive="base">
                                        <p:cTn id="48" dur="500" fill="hold"/>
                                        <p:tgtEl>
                                          <p:spTgt spid="17"/>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20"/>
                                        </p:tgtEl>
                                        <p:attrNameLst>
                                          <p:attrName>style.visibility</p:attrName>
                                        </p:attrNameLst>
                                      </p:cBhvr>
                                      <p:to>
                                        <p:strVal val="visible"/>
                                      </p:to>
                                    </p:set>
                                    <p:anim calcmode="lin" valueType="num">
                                      <p:cBhvr additive="base">
                                        <p:cTn id="51" dur="500" fill="hold"/>
                                        <p:tgtEl>
                                          <p:spTgt spid="20"/>
                                        </p:tgtEl>
                                        <p:attrNameLst>
                                          <p:attrName>ppt_x</p:attrName>
                                        </p:attrNameLst>
                                      </p:cBhvr>
                                      <p:tavLst>
                                        <p:tav tm="0">
                                          <p:val>
                                            <p:strVal val="#ppt_x"/>
                                          </p:val>
                                        </p:tav>
                                        <p:tav tm="100000">
                                          <p:val>
                                            <p:strVal val="#ppt_x"/>
                                          </p:val>
                                        </p:tav>
                                      </p:tavLst>
                                    </p:anim>
                                    <p:anim calcmode="lin" valueType="num">
                                      <p:cBhvr additive="base">
                                        <p:cTn id="52" dur="500" fill="hold"/>
                                        <p:tgtEl>
                                          <p:spTgt spid="20"/>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21"/>
                                        </p:tgtEl>
                                        <p:attrNameLst>
                                          <p:attrName>style.visibility</p:attrName>
                                        </p:attrNameLst>
                                      </p:cBhvr>
                                      <p:to>
                                        <p:strVal val="visible"/>
                                      </p:to>
                                    </p:set>
                                    <p:anim calcmode="lin" valueType="num">
                                      <p:cBhvr additive="base">
                                        <p:cTn id="55" dur="500" fill="hold"/>
                                        <p:tgtEl>
                                          <p:spTgt spid="21"/>
                                        </p:tgtEl>
                                        <p:attrNameLst>
                                          <p:attrName>ppt_x</p:attrName>
                                        </p:attrNameLst>
                                      </p:cBhvr>
                                      <p:tavLst>
                                        <p:tav tm="0">
                                          <p:val>
                                            <p:strVal val="#ppt_x"/>
                                          </p:val>
                                        </p:tav>
                                        <p:tav tm="100000">
                                          <p:val>
                                            <p:strVal val="#ppt_x"/>
                                          </p:val>
                                        </p:tav>
                                      </p:tavLst>
                                    </p:anim>
                                    <p:anim calcmode="lin" valueType="num">
                                      <p:cBhvr additive="base">
                                        <p:cTn id="56" dur="500" fill="hold"/>
                                        <p:tgtEl>
                                          <p:spTgt spid="21"/>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18"/>
                                        </p:tgtEl>
                                        <p:attrNameLst>
                                          <p:attrName>style.visibility</p:attrName>
                                        </p:attrNameLst>
                                      </p:cBhvr>
                                      <p:to>
                                        <p:strVal val="visible"/>
                                      </p:to>
                                    </p:set>
                                    <p:anim calcmode="lin" valueType="num">
                                      <p:cBhvr additive="base">
                                        <p:cTn id="59" dur="500" fill="hold"/>
                                        <p:tgtEl>
                                          <p:spTgt spid="18"/>
                                        </p:tgtEl>
                                        <p:attrNameLst>
                                          <p:attrName>ppt_x</p:attrName>
                                        </p:attrNameLst>
                                      </p:cBhvr>
                                      <p:tavLst>
                                        <p:tav tm="0">
                                          <p:val>
                                            <p:strVal val="#ppt_x"/>
                                          </p:val>
                                        </p:tav>
                                        <p:tav tm="100000">
                                          <p:val>
                                            <p:strVal val="#ppt_x"/>
                                          </p:val>
                                        </p:tav>
                                      </p:tavLst>
                                    </p:anim>
                                    <p:anim calcmode="lin" valueType="num">
                                      <p:cBhvr additive="base">
                                        <p:cTn id="60" dur="500" fill="hold"/>
                                        <p:tgtEl>
                                          <p:spTgt spid="18"/>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stCondLst>
                                    <p:cond delay="0"/>
                                  </p:stCondLst>
                                  <p:childTnLst>
                                    <p:set>
                                      <p:cBhvr>
                                        <p:cTn id="62" dur="1" fill="hold">
                                          <p:stCondLst>
                                            <p:cond delay="0"/>
                                          </p:stCondLst>
                                        </p:cTn>
                                        <p:tgtEl>
                                          <p:spTgt spid="19"/>
                                        </p:tgtEl>
                                        <p:attrNameLst>
                                          <p:attrName>style.visibility</p:attrName>
                                        </p:attrNameLst>
                                      </p:cBhvr>
                                      <p:to>
                                        <p:strVal val="visible"/>
                                      </p:to>
                                    </p:set>
                                    <p:anim calcmode="lin" valueType="num">
                                      <p:cBhvr additive="base">
                                        <p:cTn id="63" dur="500" fill="hold"/>
                                        <p:tgtEl>
                                          <p:spTgt spid="19"/>
                                        </p:tgtEl>
                                        <p:attrNameLst>
                                          <p:attrName>ppt_x</p:attrName>
                                        </p:attrNameLst>
                                      </p:cBhvr>
                                      <p:tavLst>
                                        <p:tav tm="0">
                                          <p:val>
                                            <p:strVal val="#ppt_x"/>
                                          </p:val>
                                        </p:tav>
                                        <p:tav tm="100000">
                                          <p:val>
                                            <p:strVal val="#ppt_x"/>
                                          </p:val>
                                        </p:tav>
                                      </p:tavLst>
                                    </p:anim>
                                    <p:anim calcmode="lin" valueType="num">
                                      <p:cBhvr additive="base">
                                        <p:cTn id="64" dur="500" fill="hold"/>
                                        <p:tgtEl>
                                          <p:spTgt spid="19"/>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22"/>
                                        </p:tgtEl>
                                        <p:attrNameLst>
                                          <p:attrName>style.visibility</p:attrName>
                                        </p:attrNameLst>
                                      </p:cBhvr>
                                      <p:to>
                                        <p:strVal val="visible"/>
                                      </p:to>
                                    </p:set>
                                    <p:anim calcmode="lin" valueType="num">
                                      <p:cBhvr additive="base">
                                        <p:cTn id="67" dur="500" fill="hold"/>
                                        <p:tgtEl>
                                          <p:spTgt spid="22"/>
                                        </p:tgtEl>
                                        <p:attrNameLst>
                                          <p:attrName>ppt_x</p:attrName>
                                        </p:attrNameLst>
                                      </p:cBhvr>
                                      <p:tavLst>
                                        <p:tav tm="0">
                                          <p:val>
                                            <p:strVal val="#ppt_x"/>
                                          </p:val>
                                        </p:tav>
                                        <p:tav tm="100000">
                                          <p:val>
                                            <p:strVal val="#ppt_x"/>
                                          </p:val>
                                        </p:tav>
                                      </p:tavLst>
                                    </p:anim>
                                    <p:anim calcmode="lin" valueType="num">
                                      <p:cBhvr additive="base">
                                        <p:cTn id="68" dur="500" fill="hold"/>
                                        <p:tgtEl>
                                          <p:spTgt spid="22"/>
                                        </p:tgtEl>
                                        <p:attrNameLst>
                                          <p:attrName>ppt_y</p:attrName>
                                        </p:attrNameLst>
                                      </p:cBhvr>
                                      <p:tavLst>
                                        <p:tav tm="0">
                                          <p:val>
                                            <p:strVal val="1+#ppt_h/2"/>
                                          </p:val>
                                        </p:tav>
                                        <p:tav tm="100000">
                                          <p:val>
                                            <p:strVal val="#ppt_y"/>
                                          </p:val>
                                        </p:tav>
                                      </p:tavLst>
                                    </p:anim>
                                  </p:childTnLst>
                                </p:cTn>
                              </p:par>
                              <p:par>
                                <p:cTn id="69" presetID="2" presetClass="entr" presetSubtype="4" fill="hold" nodeType="withEffect">
                                  <p:stCondLst>
                                    <p:cond delay="0"/>
                                  </p:stCondLst>
                                  <p:childTnLst>
                                    <p:set>
                                      <p:cBhvr>
                                        <p:cTn id="70" dur="1" fill="hold">
                                          <p:stCondLst>
                                            <p:cond delay="0"/>
                                          </p:stCondLst>
                                        </p:cTn>
                                        <p:tgtEl>
                                          <p:spTgt spid="13"/>
                                        </p:tgtEl>
                                        <p:attrNameLst>
                                          <p:attrName>style.visibility</p:attrName>
                                        </p:attrNameLst>
                                      </p:cBhvr>
                                      <p:to>
                                        <p:strVal val="visible"/>
                                      </p:to>
                                    </p:set>
                                    <p:anim calcmode="lin" valueType="num">
                                      <p:cBhvr additive="base">
                                        <p:cTn id="71" dur="500" fill="hold"/>
                                        <p:tgtEl>
                                          <p:spTgt spid="13"/>
                                        </p:tgtEl>
                                        <p:attrNameLst>
                                          <p:attrName>ppt_x</p:attrName>
                                        </p:attrNameLst>
                                      </p:cBhvr>
                                      <p:tavLst>
                                        <p:tav tm="0">
                                          <p:val>
                                            <p:strVal val="#ppt_x"/>
                                          </p:val>
                                        </p:tav>
                                        <p:tav tm="100000">
                                          <p:val>
                                            <p:strVal val="#ppt_x"/>
                                          </p:val>
                                        </p:tav>
                                      </p:tavLst>
                                    </p:anim>
                                    <p:anim calcmode="lin" valueType="num">
                                      <p:cBhvr additive="base">
                                        <p:cTn id="72" dur="500" fill="hold"/>
                                        <p:tgtEl>
                                          <p:spTgt spid="13"/>
                                        </p:tgtEl>
                                        <p:attrNameLst>
                                          <p:attrName>ppt_y</p:attrName>
                                        </p:attrNameLst>
                                      </p:cBhvr>
                                      <p:tavLst>
                                        <p:tav tm="0">
                                          <p:val>
                                            <p:strVal val="1+#ppt_h/2"/>
                                          </p:val>
                                        </p:tav>
                                        <p:tav tm="100000">
                                          <p:val>
                                            <p:strVal val="#ppt_y"/>
                                          </p:val>
                                        </p:tav>
                                      </p:tavLst>
                                    </p:anim>
                                  </p:childTnLst>
                                </p:cTn>
                              </p:par>
                              <p:par>
                                <p:cTn id="73" presetID="2" presetClass="entr" presetSubtype="4" fill="hold" nodeType="withEffect">
                                  <p:stCondLst>
                                    <p:cond delay="0"/>
                                  </p:stCondLst>
                                  <p:childTnLst>
                                    <p:set>
                                      <p:cBhvr>
                                        <p:cTn id="74" dur="1" fill="hold">
                                          <p:stCondLst>
                                            <p:cond delay="0"/>
                                          </p:stCondLst>
                                        </p:cTn>
                                        <p:tgtEl>
                                          <p:spTgt spid="12"/>
                                        </p:tgtEl>
                                        <p:attrNameLst>
                                          <p:attrName>style.visibility</p:attrName>
                                        </p:attrNameLst>
                                      </p:cBhvr>
                                      <p:to>
                                        <p:strVal val="visible"/>
                                      </p:to>
                                    </p:set>
                                    <p:anim calcmode="lin" valueType="num">
                                      <p:cBhvr additive="base">
                                        <p:cTn id="75" dur="500" fill="hold"/>
                                        <p:tgtEl>
                                          <p:spTgt spid="12"/>
                                        </p:tgtEl>
                                        <p:attrNameLst>
                                          <p:attrName>ppt_x</p:attrName>
                                        </p:attrNameLst>
                                      </p:cBhvr>
                                      <p:tavLst>
                                        <p:tav tm="0">
                                          <p:val>
                                            <p:strVal val="#ppt_x"/>
                                          </p:val>
                                        </p:tav>
                                        <p:tav tm="100000">
                                          <p:val>
                                            <p:strVal val="#ppt_x"/>
                                          </p:val>
                                        </p:tav>
                                      </p:tavLst>
                                    </p:anim>
                                    <p:anim calcmode="lin" valueType="num">
                                      <p:cBhvr additive="base">
                                        <p:cTn id="76" dur="500" fill="hold"/>
                                        <p:tgtEl>
                                          <p:spTgt spid="12"/>
                                        </p:tgtEl>
                                        <p:attrNameLst>
                                          <p:attrName>ppt_y</p:attrName>
                                        </p:attrNameLst>
                                      </p:cBhvr>
                                      <p:tavLst>
                                        <p:tav tm="0">
                                          <p:val>
                                            <p:strVal val="1+#ppt_h/2"/>
                                          </p:val>
                                        </p:tav>
                                        <p:tav tm="100000">
                                          <p:val>
                                            <p:strVal val="#ppt_y"/>
                                          </p:val>
                                        </p:tav>
                                      </p:tavLst>
                                    </p:anim>
                                  </p:childTnLst>
                                </p:cTn>
                              </p:par>
                              <p:par>
                                <p:cTn id="77" presetID="2" presetClass="entr" presetSubtype="4" fill="hold" nodeType="withEffect">
                                  <p:stCondLst>
                                    <p:cond delay="0"/>
                                  </p:stCondLst>
                                  <p:childTnLst>
                                    <p:set>
                                      <p:cBhvr>
                                        <p:cTn id="78" dur="1" fill="hold">
                                          <p:stCondLst>
                                            <p:cond delay="0"/>
                                          </p:stCondLst>
                                        </p:cTn>
                                        <p:tgtEl>
                                          <p:spTgt spid="11"/>
                                        </p:tgtEl>
                                        <p:attrNameLst>
                                          <p:attrName>style.visibility</p:attrName>
                                        </p:attrNameLst>
                                      </p:cBhvr>
                                      <p:to>
                                        <p:strVal val="visible"/>
                                      </p:to>
                                    </p:set>
                                    <p:anim calcmode="lin" valueType="num">
                                      <p:cBhvr additive="base">
                                        <p:cTn id="79" dur="500" fill="hold"/>
                                        <p:tgtEl>
                                          <p:spTgt spid="11"/>
                                        </p:tgtEl>
                                        <p:attrNameLst>
                                          <p:attrName>ppt_x</p:attrName>
                                        </p:attrNameLst>
                                      </p:cBhvr>
                                      <p:tavLst>
                                        <p:tav tm="0">
                                          <p:val>
                                            <p:strVal val="#ppt_x"/>
                                          </p:val>
                                        </p:tav>
                                        <p:tav tm="100000">
                                          <p:val>
                                            <p:strVal val="#ppt_x"/>
                                          </p:val>
                                        </p:tav>
                                      </p:tavLst>
                                    </p:anim>
                                    <p:anim calcmode="lin" valueType="num">
                                      <p:cBhvr additive="base">
                                        <p:cTn id="80"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2" presetClass="entr" presetSubtype="4" fill="hold" grpId="0" nodeType="clickEffect">
                                  <p:stCondLst>
                                    <p:cond delay="0"/>
                                  </p:stCondLst>
                                  <p:childTnLst>
                                    <p:set>
                                      <p:cBhvr>
                                        <p:cTn id="84" dur="1" fill="hold">
                                          <p:stCondLst>
                                            <p:cond delay="0"/>
                                          </p:stCondLst>
                                        </p:cTn>
                                        <p:tgtEl>
                                          <p:spTgt spid="47"/>
                                        </p:tgtEl>
                                        <p:attrNameLst>
                                          <p:attrName>style.visibility</p:attrName>
                                        </p:attrNameLst>
                                      </p:cBhvr>
                                      <p:to>
                                        <p:strVal val="visible"/>
                                      </p:to>
                                    </p:set>
                                    <p:anim calcmode="lin" valueType="num">
                                      <p:cBhvr additive="base">
                                        <p:cTn id="85" dur="500" fill="hold"/>
                                        <p:tgtEl>
                                          <p:spTgt spid="47"/>
                                        </p:tgtEl>
                                        <p:attrNameLst>
                                          <p:attrName>ppt_x</p:attrName>
                                        </p:attrNameLst>
                                      </p:cBhvr>
                                      <p:tavLst>
                                        <p:tav tm="0">
                                          <p:val>
                                            <p:strVal val="#ppt_x"/>
                                          </p:val>
                                        </p:tav>
                                        <p:tav tm="100000">
                                          <p:val>
                                            <p:strVal val="#ppt_x"/>
                                          </p:val>
                                        </p:tav>
                                      </p:tavLst>
                                    </p:anim>
                                    <p:anim calcmode="lin" valueType="num">
                                      <p:cBhvr additive="base">
                                        <p:cTn id="86" dur="500" fill="hold"/>
                                        <p:tgtEl>
                                          <p:spTgt spid="47"/>
                                        </p:tgtEl>
                                        <p:attrNameLst>
                                          <p:attrName>ppt_y</p:attrName>
                                        </p:attrNameLst>
                                      </p:cBhvr>
                                      <p:tavLst>
                                        <p:tav tm="0">
                                          <p:val>
                                            <p:strVal val="1+#ppt_h/2"/>
                                          </p:val>
                                        </p:tav>
                                        <p:tav tm="100000">
                                          <p:val>
                                            <p:strVal val="#ppt_y"/>
                                          </p:val>
                                        </p:tav>
                                      </p:tavLst>
                                    </p:anim>
                                  </p:childTnLst>
                                </p:cTn>
                              </p:par>
                              <p:par>
                                <p:cTn id="87" presetID="2" presetClass="entr" presetSubtype="4" fill="hold" nodeType="withEffect">
                                  <p:stCondLst>
                                    <p:cond delay="0"/>
                                  </p:stCondLst>
                                  <p:childTnLst>
                                    <p:set>
                                      <p:cBhvr>
                                        <p:cTn id="88" dur="1" fill="hold">
                                          <p:stCondLst>
                                            <p:cond delay="0"/>
                                          </p:stCondLst>
                                        </p:cTn>
                                        <p:tgtEl>
                                          <p:spTgt spid="33"/>
                                        </p:tgtEl>
                                        <p:attrNameLst>
                                          <p:attrName>style.visibility</p:attrName>
                                        </p:attrNameLst>
                                      </p:cBhvr>
                                      <p:to>
                                        <p:strVal val="visible"/>
                                      </p:to>
                                    </p:set>
                                    <p:anim calcmode="lin" valueType="num">
                                      <p:cBhvr additive="base">
                                        <p:cTn id="89" dur="500" fill="hold"/>
                                        <p:tgtEl>
                                          <p:spTgt spid="33"/>
                                        </p:tgtEl>
                                        <p:attrNameLst>
                                          <p:attrName>ppt_x</p:attrName>
                                        </p:attrNameLst>
                                      </p:cBhvr>
                                      <p:tavLst>
                                        <p:tav tm="0">
                                          <p:val>
                                            <p:strVal val="#ppt_x"/>
                                          </p:val>
                                        </p:tav>
                                        <p:tav tm="100000">
                                          <p:val>
                                            <p:strVal val="#ppt_x"/>
                                          </p:val>
                                        </p:tav>
                                      </p:tavLst>
                                    </p:anim>
                                    <p:anim calcmode="lin" valueType="num">
                                      <p:cBhvr additive="base">
                                        <p:cTn id="90" dur="500" fill="hold"/>
                                        <p:tgtEl>
                                          <p:spTgt spid="33"/>
                                        </p:tgtEl>
                                        <p:attrNameLst>
                                          <p:attrName>ppt_y</p:attrName>
                                        </p:attrNameLst>
                                      </p:cBhvr>
                                      <p:tavLst>
                                        <p:tav tm="0">
                                          <p:val>
                                            <p:strVal val="1+#ppt_h/2"/>
                                          </p:val>
                                        </p:tav>
                                        <p:tav tm="100000">
                                          <p:val>
                                            <p:strVal val="#ppt_y"/>
                                          </p:val>
                                        </p:tav>
                                      </p:tavLst>
                                    </p:anim>
                                  </p:childTnLst>
                                </p:cTn>
                              </p:par>
                              <p:par>
                                <p:cTn id="91" presetID="2" presetClass="entr" presetSubtype="4" fill="hold" nodeType="withEffect">
                                  <p:stCondLst>
                                    <p:cond delay="0"/>
                                  </p:stCondLst>
                                  <p:childTnLst>
                                    <p:set>
                                      <p:cBhvr>
                                        <p:cTn id="92" dur="1" fill="hold">
                                          <p:stCondLst>
                                            <p:cond delay="0"/>
                                          </p:stCondLst>
                                        </p:cTn>
                                        <p:tgtEl>
                                          <p:spTgt spid="34"/>
                                        </p:tgtEl>
                                        <p:attrNameLst>
                                          <p:attrName>style.visibility</p:attrName>
                                        </p:attrNameLst>
                                      </p:cBhvr>
                                      <p:to>
                                        <p:strVal val="visible"/>
                                      </p:to>
                                    </p:set>
                                    <p:anim calcmode="lin" valueType="num">
                                      <p:cBhvr additive="base">
                                        <p:cTn id="93" dur="500" fill="hold"/>
                                        <p:tgtEl>
                                          <p:spTgt spid="34"/>
                                        </p:tgtEl>
                                        <p:attrNameLst>
                                          <p:attrName>ppt_x</p:attrName>
                                        </p:attrNameLst>
                                      </p:cBhvr>
                                      <p:tavLst>
                                        <p:tav tm="0">
                                          <p:val>
                                            <p:strVal val="#ppt_x"/>
                                          </p:val>
                                        </p:tav>
                                        <p:tav tm="100000">
                                          <p:val>
                                            <p:strVal val="#ppt_x"/>
                                          </p:val>
                                        </p:tav>
                                      </p:tavLst>
                                    </p:anim>
                                    <p:anim calcmode="lin" valueType="num">
                                      <p:cBhvr additive="base">
                                        <p:cTn id="94" dur="500" fill="hold"/>
                                        <p:tgtEl>
                                          <p:spTgt spid="34"/>
                                        </p:tgtEl>
                                        <p:attrNameLst>
                                          <p:attrName>ppt_y</p:attrName>
                                        </p:attrNameLst>
                                      </p:cBhvr>
                                      <p:tavLst>
                                        <p:tav tm="0">
                                          <p:val>
                                            <p:strVal val="1+#ppt_h/2"/>
                                          </p:val>
                                        </p:tav>
                                        <p:tav tm="100000">
                                          <p:val>
                                            <p:strVal val="#ppt_y"/>
                                          </p:val>
                                        </p:tav>
                                      </p:tavLst>
                                    </p:anim>
                                  </p:childTnLst>
                                </p:cTn>
                              </p:par>
                              <p:par>
                                <p:cTn id="95" presetID="2" presetClass="entr" presetSubtype="4" fill="hold" nodeType="withEffect">
                                  <p:stCondLst>
                                    <p:cond delay="0"/>
                                  </p:stCondLst>
                                  <p:childTnLst>
                                    <p:set>
                                      <p:cBhvr>
                                        <p:cTn id="96" dur="1" fill="hold">
                                          <p:stCondLst>
                                            <p:cond delay="0"/>
                                          </p:stCondLst>
                                        </p:cTn>
                                        <p:tgtEl>
                                          <p:spTgt spid="35"/>
                                        </p:tgtEl>
                                        <p:attrNameLst>
                                          <p:attrName>style.visibility</p:attrName>
                                        </p:attrNameLst>
                                      </p:cBhvr>
                                      <p:to>
                                        <p:strVal val="visible"/>
                                      </p:to>
                                    </p:set>
                                    <p:anim calcmode="lin" valueType="num">
                                      <p:cBhvr additive="base">
                                        <p:cTn id="97" dur="500" fill="hold"/>
                                        <p:tgtEl>
                                          <p:spTgt spid="35"/>
                                        </p:tgtEl>
                                        <p:attrNameLst>
                                          <p:attrName>ppt_x</p:attrName>
                                        </p:attrNameLst>
                                      </p:cBhvr>
                                      <p:tavLst>
                                        <p:tav tm="0">
                                          <p:val>
                                            <p:strVal val="#ppt_x"/>
                                          </p:val>
                                        </p:tav>
                                        <p:tav tm="100000">
                                          <p:val>
                                            <p:strVal val="#ppt_x"/>
                                          </p:val>
                                        </p:tav>
                                      </p:tavLst>
                                    </p:anim>
                                    <p:anim calcmode="lin" valueType="num">
                                      <p:cBhvr additive="base">
                                        <p:cTn id="98" dur="500" fill="hold"/>
                                        <p:tgtEl>
                                          <p:spTgt spid="35"/>
                                        </p:tgtEl>
                                        <p:attrNameLst>
                                          <p:attrName>ppt_y</p:attrName>
                                        </p:attrNameLst>
                                      </p:cBhvr>
                                      <p:tavLst>
                                        <p:tav tm="0">
                                          <p:val>
                                            <p:strVal val="1+#ppt_h/2"/>
                                          </p:val>
                                        </p:tav>
                                        <p:tav tm="100000">
                                          <p:val>
                                            <p:strVal val="#ppt_y"/>
                                          </p:val>
                                        </p:tav>
                                      </p:tavLst>
                                    </p:anim>
                                  </p:childTnLst>
                                </p:cTn>
                              </p:par>
                              <p:par>
                                <p:cTn id="99" presetID="2" presetClass="entr" presetSubtype="4" fill="hold" nodeType="withEffect">
                                  <p:stCondLst>
                                    <p:cond delay="0"/>
                                  </p:stCondLst>
                                  <p:childTnLst>
                                    <p:set>
                                      <p:cBhvr>
                                        <p:cTn id="100" dur="1" fill="hold">
                                          <p:stCondLst>
                                            <p:cond delay="0"/>
                                          </p:stCondLst>
                                        </p:cTn>
                                        <p:tgtEl>
                                          <p:spTgt spid="37"/>
                                        </p:tgtEl>
                                        <p:attrNameLst>
                                          <p:attrName>style.visibility</p:attrName>
                                        </p:attrNameLst>
                                      </p:cBhvr>
                                      <p:to>
                                        <p:strVal val="visible"/>
                                      </p:to>
                                    </p:set>
                                    <p:anim calcmode="lin" valueType="num">
                                      <p:cBhvr additive="base">
                                        <p:cTn id="101" dur="500" fill="hold"/>
                                        <p:tgtEl>
                                          <p:spTgt spid="37"/>
                                        </p:tgtEl>
                                        <p:attrNameLst>
                                          <p:attrName>ppt_x</p:attrName>
                                        </p:attrNameLst>
                                      </p:cBhvr>
                                      <p:tavLst>
                                        <p:tav tm="0">
                                          <p:val>
                                            <p:strVal val="#ppt_x"/>
                                          </p:val>
                                        </p:tav>
                                        <p:tav tm="100000">
                                          <p:val>
                                            <p:strVal val="#ppt_x"/>
                                          </p:val>
                                        </p:tav>
                                      </p:tavLst>
                                    </p:anim>
                                    <p:anim calcmode="lin" valueType="num">
                                      <p:cBhvr additive="base">
                                        <p:cTn id="102" dur="500" fill="hold"/>
                                        <p:tgtEl>
                                          <p:spTgt spid="37"/>
                                        </p:tgtEl>
                                        <p:attrNameLst>
                                          <p:attrName>ppt_y</p:attrName>
                                        </p:attrNameLst>
                                      </p:cBhvr>
                                      <p:tavLst>
                                        <p:tav tm="0">
                                          <p:val>
                                            <p:strVal val="1+#ppt_h/2"/>
                                          </p:val>
                                        </p:tav>
                                        <p:tav tm="100000">
                                          <p:val>
                                            <p:strVal val="#ppt_y"/>
                                          </p:val>
                                        </p:tav>
                                      </p:tavLst>
                                    </p:anim>
                                  </p:childTnLst>
                                </p:cTn>
                              </p:par>
                              <p:par>
                                <p:cTn id="103" presetID="2" presetClass="entr" presetSubtype="4" fill="hold" nodeType="withEffect">
                                  <p:stCondLst>
                                    <p:cond delay="0"/>
                                  </p:stCondLst>
                                  <p:childTnLst>
                                    <p:set>
                                      <p:cBhvr>
                                        <p:cTn id="104" dur="1" fill="hold">
                                          <p:stCondLst>
                                            <p:cond delay="0"/>
                                          </p:stCondLst>
                                        </p:cTn>
                                        <p:tgtEl>
                                          <p:spTgt spid="42"/>
                                        </p:tgtEl>
                                        <p:attrNameLst>
                                          <p:attrName>style.visibility</p:attrName>
                                        </p:attrNameLst>
                                      </p:cBhvr>
                                      <p:to>
                                        <p:strVal val="visible"/>
                                      </p:to>
                                    </p:set>
                                    <p:anim calcmode="lin" valueType="num">
                                      <p:cBhvr additive="base">
                                        <p:cTn id="105" dur="500" fill="hold"/>
                                        <p:tgtEl>
                                          <p:spTgt spid="42"/>
                                        </p:tgtEl>
                                        <p:attrNameLst>
                                          <p:attrName>ppt_x</p:attrName>
                                        </p:attrNameLst>
                                      </p:cBhvr>
                                      <p:tavLst>
                                        <p:tav tm="0">
                                          <p:val>
                                            <p:strVal val="#ppt_x"/>
                                          </p:val>
                                        </p:tav>
                                        <p:tav tm="100000">
                                          <p:val>
                                            <p:strVal val="#ppt_x"/>
                                          </p:val>
                                        </p:tav>
                                      </p:tavLst>
                                    </p:anim>
                                    <p:anim calcmode="lin" valueType="num">
                                      <p:cBhvr additive="base">
                                        <p:cTn id="106" dur="500" fill="hold"/>
                                        <p:tgtEl>
                                          <p:spTgt spid="42"/>
                                        </p:tgtEl>
                                        <p:attrNameLst>
                                          <p:attrName>ppt_y</p:attrName>
                                        </p:attrNameLst>
                                      </p:cBhvr>
                                      <p:tavLst>
                                        <p:tav tm="0">
                                          <p:val>
                                            <p:strVal val="1+#ppt_h/2"/>
                                          </p:val>
                                        </p:tav>
                                        <p:tav tm="100000">
                                          <p:val>
                                            <p:strVal val="#ppt_y"/>
                                          </p:val>
                                        </p:tav>
                                      </p:tavLst>
                                    </p:anim>
                                  </p:childTnLst>
                                </p:cTn>
                              </p:par>
                              <p:par>
                                <p:cTn id="107" presetID="2" presetClass="entr" presetSubtype="4" fill="hold" nodeType="withEffect">
                                  <p:stCondLst>
                                    <p:cond delay="0"/>
                                  </p:stCondLst>
                                  <p:childTnLst>
                                    <p:set>
                                      <p:cBhvr>
                                        <p:cTn id="108" dur="1" fill="hold">
                                          <p:stCondLst>
                                            <p:cond delay="0"/>
                                          </p:stCondLst>
                                        </p:cTn>
                                        <p:tgtEl>
                                          <p:spTgt spid="44"/>
                                        </p:tgtEl>
                                        <p:attrNameLst>
                                          <p:attrName>style.visibility</p:attrName>
                                        </p:attrNameLst>
                                      </p:cBhvr>
                                      <p:to>
                                        <p:strVal val="visible"/>
                                      </p:to>
                                    </p:set>
                                    <p:anim calcmode="lin" valueType="num">
                                      <p:cBhvr additive="base">
                                        <p:cTn id="109" dur="500" fill="hold"/>
                                        <p:tgtEl>
                                          <p:spTgt spid="44"/>
                                        </p:tgtEl>
                                        <p:attrNameLst>
                                          <p:attrName>ppt_x</p:attrName>
                                        </p:attrNameLst>
                                      </p:cBhvr>
                                      <p:tavLst>
                                        <p:tav tm="0">
                                          <p:val>
                                            <p:strVal val="#ppt_x"/>
                                          </p:val>
                                        </p:tav>
                                        <p:tav tm="100000">
                                          <p:val>
                                            <p:strVal val="#ppt_x"/>
                                          </p:val>
                                        </p:tav>
                                      </p:tavLst>
                                    </p:anim>
                                    <p:anim calcmode="lin" valueType="num">
                                      <p:cBhvr additive="base">
                                        <p:cTn id="110" dur="500" fill="hold"/>
                                        <p:tgtEl>
                                          <p:spTgt spid="44"/>
                                        </p:tgtEl>
                                        <p:attrNameLst>
                                          <p:attrName>ppt_y</p:attrName>
                                        </p:attrNameLst>
                                      </p:cBhvr>
                                      <p:tavLst>
                                        <p:tav tm="0">
                                          <p:val>
                                            <p:strVal val="1+#ppt_h/2"/>
                                          </p:val>
                                        </p:tav>
                                        <p:tav tm="100000">
                                          <p:val>
                                            <p:strVal val="#ppt_y"/>
                                          </p:val>
                                        </p:tav>
                                      </p:tavLst>
                                    </p:anim>
                                  </p:childTnLst>
                                </p:cTn>
                              </p:par>
                              <p:par>
                                <p:cTn id="111" presetID="2" presetClass="entr" presetSubtype="4" fill="hold" grpId="0" nodeType="withEffect">
                                  <p:stCondLst>
                                    <p:cond delay="0"/>
                                  </p:stCondLst>
                                  <p:childTnLst>
                                    <p:set>
                                      <p:cBhvr>
                                        <p:cTn id="112" dur="1" fill="hold">
                                          <p:stCondLst>
                                            <p:cond delay="0"/>
                                          </p:stCondLst>
                                        </p:cTn>
                                        <p:tgtEl>
                                          <p:spTgt spid="53"/>
                                        </p:tgtEl>
                                        <p:attrNameLst>
                                          <p:attrName>style.visibility</p:attrName>
                                        </p:attrNameLst>
                                      </p:cBhvr>
                                      <p:to>
                                        <p:strVal val="visible"/>
                                      </p:to>
                                    </p:set>
                                    <p:anim calcmode="lin" valueType="num">
                                      <p:cBhvr additive="base">
                                        <p:cTn id="113" dur="500" fill="hold"/>
                                        <p:tgtEl>
                                          <p:spTgt spid="53"/>
                                        </p:tgtEl>
                                        <p:attrNameLst>
                                          <p:attrName>ppt_x</p:attrName>
                                        </p:attrNameLst>
                                      </p:cBhvr>
                                      <p:tavLst>
                                        <p:tav tm="0">
                                          <p:val>
                                            <p:strVal val="#ppt_x"/>
                                          </p:val>
                                        </p:tav>
                                        <p:tav tm="100000">
                                          <p:val>
                                            <p:strVal val="#ppt_x"/>
                                          </p:val>
                                        </p:tav>
                                      </p:tavLst>
                                    </p:anim>
                                    <p:anim calcmode="lin" valueType="num">
                                      <p:cBhvr additive="base">
                                        <p:cTn id="114" dur="500" fill="hold"/>
                                        <p:tgtEl>
                                          <p:spTgt spid="53"/>
                                        </p:tgtEl>
                                        <p:attrNameLst>
                                          <p:attrName>ppt_y</p:attrName>
                                        </p:attrNameLst>
                                      </p:cBhvr>
                                      <p:tavLst>
                                        <p:tav tm="0">
                                          <p:val>
                                            <p:strVal val="1+#ppt_h/2"/>
                                          </p:val>
                                        </p:tav>
                                        <p:tav tm="100000">
                                          <p:val>
                                            <p:strVal val="#ppt_y"/>
                                          </p:val>
                                        </p:tav>
                                      </p:tavLst>
                                    </p:anim>
                                  </p:childTnLst>
                                </p:cTn>
                              </p:par>
                            </p:childTnLst>
                          </p:cTn>
                        </p:par>
                      </p:childTnLst>
                    </p:cTn>
                  </p:par>
                  <p:par>
                    <p:cTn id="115" fill="hold">
                      <p:stCondLst>
                        <p:cond delay="indefinite"/>
                      </p:stCondLst>
                      <p:childTnLst>
                        <p:par>
                          <p:cTn id="116" fill="hold">
                            <p:stCondLst>
                              <p:cond delay="0"/>
                            </p:stCondLst>
                            <p:childTnLst>
                              <p:par>
                                <p:cTn id="117" presetID="2" presetClass="entr" presetSubtype="4" fill="hold" grpId="0" nodeType="clickEffect">
                                  <p:stCondLst>
                                    <p:cond delay="0"/>
                                  </p:stCondLst>
                                  <p:childTnLst>
                                    <p:set>
                                      <p:cBhvr>
                                        <p:cTn id="118" dur="1" fill="hold">
                                          <p:stCondLst>
                                            <p:cond delay="0"/>
                                          </p:stCondLst>
                                        </p:cTn>
                                        <p:tgtEl>
                                          <p:spTgt spid="50"/>
                                        </p:tgtEl>
                                        <p:attrNameLst>
                                          <p:attrName>style.visibility</p:attrName>
                                        </p:attrNameLst>
                                      </p:cBhvr>
                                      <p:to>
                                        <p:strVal val="visible"/>
                                      </p:to>
                                    </p:set>
                                    <p:anim calcmode="lin" valueType="num">
                                      <p:cBhvr additive="base">
                                        <p:cTn id="119" dur="500" fill="hold"/>
                                        <p:tgtEl>
                                          <p:spTgt spid="50"/>
                                        </p:tgtEl>
                                        <p:attrNameLst>
                                          <p:attrName>ppt_x</p:attrName>
                                        </p:attrNameLst>
                                      </p:cBhvr>
                                      <p:tavLst>
                                        <p:tav tm="0">
                                          <p:val>
                                            <p:strVal val="#ppt_x"/>
                                          </p:val>
                                        </p:tav>
                                        <p:tav tm="100000">
                                          <p:val>
                                            <p:strVal val="#ppt_x"/>
                                          </p:val>
                                        </p:tav>
                                      </p:tavLst>
                                    </p:anim>
                                    <p:anim calcmode="lin" valueType="num">
                                      <p:cBhvr additive="base">
                                        <p:cTn id="120" dur="500" fill="hold"/>
                                        <p:tgtEl>
                                          <p:spTgt spid="50"/>
                                        </p:tgtEl>
                                        <p:attrNameLst>
                                          <p:attrName>ppt_y</p:attrName>
                                        </p:attrNameLst>
                                      </p:cBhvr>
                                      <p:tavLst>
                                        <p:tav tm="0">
                                          <p:val>
                                            <p:strVal val="1+#ppt_h/2"/>
                                          </p:val>
                                        </p:tav>
                                        <p:tav tm="100000">
                                          <p:val>
                                            <p:strVal val="#ppt_y"/>
                                          </p:val>
                                        </p:tav>
                                      </p:tavLst>
                                    </p:anim>
                                  </p:childTnLst>
                                </p:cTn>
                              </p:par>
                            </p:childTnLst>
                          </p:cTn>
                        </p:par>
                      </p:childTnLst>
                    </p:cTn>
                  </p:par>
                  <p:par>
                    <p:cTn id="121" fill="hold">
                      <p:stCondLst>
                        <p:cond delay="indefinite"/>
                      </p:stCondLst>
                      <p:childTnLst>
                        <p:par>
                          <p:cTn id="122" fill="hold">
                            <p:stCondLst>
                              <p:cond delay="0"/>
                            </p:stCondLst>
                            <p:childTnLst>
                              <p:par>
                                <p:cTn id="123" presetID="3" presetClass="exit" presetSubtype="10" fill="hold" grpId="1" nodeType="clickEffect">
                                  <p:stCondLst>
                                    <p:cond delay="0"/>
                                  </p:stCondLst>
                                  <p:childTnLst>
                                    <p:animEffect transition="out" filter="blinds(horizontal)">
                                      <p:cBhvr>
                                        <p:cTn id="124" dur="500"/>
                                        <p:tgtEl>
                                          <p:spTgt spid="48"/>
                                        </p:tgtEl>
                                      </p:cBhvr>
                                    </p:animEffect>
                                    <p:set>
                                      <p:cBhvr>
                                        <p:cTn id="125" dur="1" fill="hold">
                                          <p:stCondLst>
                                            <p:cond delay="499"/>
                                          </p:stCondLst>
                                        </p:cTn>
                                        <p:tgtEl>
                                          <p:spTgt spid="48"/>
                                        </p:tgtEl>
                                        <p:attrNameLst>
                                          <p:attrName>style.visibility</p:attrName>
                                        </p:attrNameLst>
                                      </p:cBhvr>
                                      <p:to>
                                        <p:strVal val="hidden"/>
                                      </p:to>
                                    </p:set>
                                  </p:childTnLst>
                                </p:cTn>
                              </p:par>
                              <p:par>
                                <p:cTn id="126" presetID="3" presetClass="exit" presetSubtype="10" fill="hold" grpId="1" nodeType="withEffect">
                                  <p:stCondLst>
                                    <p:cond delay="0"/>
                                  </p:stCondLst>
                                  <p:childTnLst>
                                    <p:animEffect transition="out" filter="blinds(horizontal)">
                                      <p:cBhvr>
                                        <p:cTn id="127" dur="500"/>
                                        <p:tgtEl>
                                          <p:spTgt spid="47"/>
                                        </p:tgtEl>
                                      </p:cBhvr>
                                    </p:animEffect>
                                    <p:set>
                                      <p:cBhvr>
                                        <p:cTn id="128" dur="1" fill="hold">
                                          <p:stCondLst>
                                            <p:cond delay="499"/>
                                          </p:stCondLst>
                                        </p:cTn>
                                        <p:tgtEl>
                                          <p:spTgt spid="47"/>
                                        </p:tgtEl>
                                        <p:attrNameLst>
                                          <p:attrName>style.visibility</p:attrName>
                                        </p:attrNameLst>
                                      </p:cBhvr>
                                      <p:to>
                                        <p:strVal val="hidden"/>
                                      </p:to>
                                    </p:set>
                                  </p:childTnLst>
                                </p:cTn>
                              </p:par>
                              <p:par>
                                <p:cTn id="129" presetID="3" presetClass="exit" presetSubtype="10" fill="hold" nodeType="withEffect">
                                  <p:stCondLst>
                                    <p:cond delay="0"/>
                                  </p:stCondLst>
                                  <p:childTnLst>
                                    <p:animEffect transition="out" filter="blinds(horizontal)">
                                      <p:cBhvr>
                                        <p:cTn id="130" dur="500"/>
                                        <p:tgtEl>
                                          <p:spTgt spid="11"/>
                                        </p:tgtEl>
                                      </p:cBhvr>
                                    </p:animEffect>
                                    <p:set>
                                      <p:cBhvr>
                                        <p:cTn id="131" dur="1" fill="hold">
                                          <p:stCondLst>
                                            <p:cond delay="499"/>
                                          </p:stCondLst>
                                        </p:cTn>
                                        <p:tgtEl>
                                          <p:spTgt spid="11"/>
                                        </p:tgtEl>
                                        <p:attrNameLst>
                                          <p:attrName>style.visibility</p:attrName>
                                        </p:attrNameLst>
                                      </p:cBhvr>
                                      <p:to>
                                        <p:strVal val="hidden"/>
                                      </p:to>
                                    </p:set>
                                  </p:childTnLst>
                                </p:cTn>
                              </p:par>
                              <p:par>
                                <p:cTn id="132" presetID="3" presetClass="exit" presetSubtype="10" fill="hold" nodeType="withEffect">
                                  <p:stCondLst>
                                    <p:cond delay="0"/>
                                  </p:stCondLst>
                                  <p:childTnLst>
                                    <p:animEffect transition="out" filter="blinds(horizontal)">
                                      <p:cBhvr>
                                        <p:cTn id="133" dur="500"/>
                                        <p:tgtEl>
                                          <p:spTgt spid="5"/>
                                        </p:tgtEl>
                                      </p:cBhvr>
                                    </p:animEffect>
                                    <p:set>
                                      <p:cBhvr>
                                        <p:cTn id="134" dur="1" fill="hold">
                                          <p:stCondLst>
                                            <p:cond delay="499"/>
                                          </p:stCondLst>
                                        </p:cTn>
                                        <p:tgtEl>
                                          <p:spTgt spid="5"/>
                                        </p:tgtEl>
                                        <p:attrNameLst>
                                          <p:attrName>style.visibility</p:attrName>
                                        </p:attrNameLst>
                                      </p:cBhvr>
                                      <p:to>
                                        <p:strVal val="hidden"/>
                                      </p:to>
                                    </p:set>
                                  </p:childTnLst>
                                </p:cTn>
                              </p:par>
                              <p:par>
                                <p:cTn id="135" presetID="3" presetClass="exit" presetSubtype="10" fill="hold" nodeType="withEffect">
                                  <p:stCondLst>
                                    <p:cond delay="0"/>
                                  </p:stCondLst>
                                  <p:childTnLst>
                                    <p:animEffect transition="out" filter="blinds(horizontal)">
                                      <p:cBhvr>
                                        <p:cTn id="136" dur="500"/>
                                        <p:tgtEl>
                                          <p:spTgt spid="7"/>
                                        </p:tgtEl>
                                      </p:cBhvr>
                                    </p:animEffect>
                                    <p:set>
                                      <p:cBhvr>
                                        <p:cTn id="137" dur="1" fill="hold">
                                          <p:stCondLst>
                                            <p:cond delay="499"/>
                                          </p:stCondLst>
                                        </p:cTn>
                                        <p:tgtEl>
                                          <p:spTgt spid="7"/>
                                        </p:tgtEl>
                                        <p:attrNameLst>
                                          <p:attrName>style.visibility</p:attrName>
                                        </p:attrNameLst>
                                      </p:cBhvr>
                                      <p:to>
                                        <p:strVal val="hidden"/>
                                      </p:to>
                                    </p:set>
                                  </p:childTnLst>
                                </p:cTn>
                              </p:par>
                              <p:par>
                                <p:cTn id="138" presetID="3" presetClass="exit" presetSubtype="10" fill="hold" nodeType="withEffect">
                                  <p:stCondLst>
                                    <p:cond delay="0"/>
                                  </p:stCondLst>
                                  <p:childTnLst>
                                    <p:animEffect transition="out" filter="blinds(horizontal)">
                                      <p:cBhvr>
                                        <p:cTn id="139" dur="500"/>
                                        <p:tgtEl>
                                          <p:spTgt spid="9"/>
                                        </p:tgtEl>
                                      </p:cBhvr>
                                    </p:animEffect>
                                    <p:set>
                                      <p:cBhvr>
                                        <p:cTn id="140" dur="1" fill="hold">
                                          <p:stCondLst>
                                            <p:cond delay="499"/>
                                          </p:stCondLst>
                                        </p:cTn>
                                        <p:tgtEl>
                                          <p:spTgt spid="9"/>
                                        </p:tgtEl>
                                        <p:attrNameLst>
                                          <p:attrName>style.visibility</p:attrName>
                                        </p:attrNameLst>
                                      </p:cBhvr>
                                      <p:to>
                                        <p:strVal val="hidden"/>
                                      </p:to>
                                    </p:set>
                                  </p:childTnLst>
                                </p:cTn>
                              </p:par>
                              <p:par>
                                <p:cTn id="141" presetID="3" presetClass="exit" presetSubtype="10" fill="hold" grpId="1" nodeType="withEffect">
                                  <p:stCondLst>
                                    <p:cond delay="0"/>
                                  </p:stCondLst>
                                  <p:childTnLst>
                                    <p:animEffect transition="out" filter="blinds(horizontal)">
                                      <p:cBhvr>
                                        <p:cTn id="142" dur="500"/>
                                        <p:tgtEl>
                                          <p:spTgt spid="4"/>
                                        </p:tgtEl>
                                      </p:cBhvr>
                                    </p:animEffect>
                                    <p:set>
                                      <p:cBhvr>
                                        <p:cTn id="143" dur="1" fill="hold">
                                          <p:stCondLst>
                                            <p:cond delay="499"/>
                                          </p:stCondLst>
                                        </p:cTn>
                                        <p:tgtEl>
                                          <p:spTgt spid="4"/>
                                        </p:tgtEl>
                                        <p:attrNameLst>
                                          <p:attrName>style.visibility</p:attrName>
                                        </p:attrNameLst>
                                      </p:cBhvr>
                                      <p:to>
                                        <p:strVal val="hidden"/>
                                      </p:to>
                                    </p:set>
                                  </p:childTnLst>
                                </p:cTn>
                              </p:par>
                              <p:par>
                                <p:cTn id="144" presetID="3" presetClass="exit" presetSubtype="10" fill="hold" grpId="1" nodeType="withEffect">
                                  <p:stCondLst>
                                    <p:cond delay="0"/>
                                  </p:stCondLst>
                                  <p:childTnLst>
                                    <p:animEffect transition="out" filter="blinds(horizontal)">
                                      <p:cBhvr>
                                        <p:cTn id="145" dur="500"/>
                                        <p:tgtEl>
                                          <p:spTgt spid="8"/>
                                        </p:tgtEl>
                                      </p:cBhvr>
                                    </p:animEffect>
                                    <p:set>
                                      <p:cBhvr>
                                        <p:cTn id="146" dur="1" fill="hold">
                                          <p:stCondLst>
                                            <p:cond delay="499"/>
                                          </p:stCondLst>
                                        </p:cTn>
                                        <p:tgtEl>
                                          <p:spTgt spid="8"/>
                                        </p:tgtEl>
                                        <p:attrNameLst>
                                          <p:attrName>style.visibility</p:attrName>
                                        </p:attrNameLst>
                                      </p:cBhvr>
                                      <p:to>
                                        <p:strVal val="hidden"/>
                                      </p:to>
                                    </p:set>
                                  </p:childTnLst>
                                </p:cTn>
                              </p:par>
                              <p:par>
                                <p:cTn id="147" presetID="3" presetClass="exit" presetSubtype="10" fill="hold" grpId="1" nodeType="withEffect">
                                  <p:stCondLst>
                                    <p:cond delay="0"/>
                                  </p:stCondLst>
                                  <p:childTnLst>
                                    <p:animEffect transition="out" filter="blinds(horizontal)">
                                      <p:cBhvr>
                                        <p:cTn id="148" dur="500"/>
                                        <p:tgtEl>
                                          <p:spTgt spid="10"/>
                                        </p:tgtEl>
                                      </p:cBhvr>
                                    </p:animEffect>
                                    <p:set>
                                      <p:cBhvr>
                                        <p:cTn id="149" dur="1" fill="hold">
                                          <p:stCondLst>
                                            <p:cond delay="499"/>
                                          </p:stCondLst>
                                        </p:cTn>
                                        <p:tgtEl>
                                          <p:spTgt spid="10"/>
                                        </p:tgtEl>
                                        <p:attrNameLst>
                                          <p:attrName>style.visibility</p:attrName>
                                        </p:attrNameLst>
                                      </p:cBhvr>
                                      <p:to>
                                        <p:strVal val="hidden"/>
                                      </p:to>
                                    </p:set>
                                  </p:childTnLst>
                                </p:cTn>
                              </p:par>
                              <p:par>
                                <p:cTn id="150" presetID="3" presetClass="exit" presetSubtype="10" fill="hold" nodeType="withEffect">
                                  <p:stCondLst>
                                    <p:cond delay="0"/>
                                  </p:stCondLst>
                                  <p:childTnLst>
                                    <p:animEffect transition="out" filter="blinds(horizontal)">
                                      <p:cBhvr>
                                        <p:cTn id="151" dur="500"/>
                                        <p:tgtEl>
                                          <p:spTgt spid="12"/>
                                        </p:tgtEl>
                                      </p:cBhvr>
                                    </p:animEffect>
                                    <p:set>
                                      <p:cBhvr>
                                        <p:cTn id="152" dur="1" fill="hold">
                                          <p:stCondLst>
                                            <p:cond delay="499"/>
                                          </p:stCondLst>
                                        </p:cTn>
                                        <p:tgtEl>
                                          <p:spTgt spid="12"/>
                                        </p:tgtEl>
                                        <p:attrNameLst>
                                          <p:attrName>style.visibility</p:attrName>
                                        </p:attrNameLst>
                                      </p:cBhvr>
                                      <p:to>
                                        <p:strVal val="hidden"/>
                                      </p:to>
                                    </p:set>
                                  </p:childTnLst>
                                </p:cTn>
                              </p:par>
                              <p:par>
                                <p:cTn id="153" presetID="3" presetClass="exit" presetSubtype="10" fill="hold" nodeType="withEffect">
                                  <p:stCondLst>
                                    <p:cond delay="0"/>
                                  </p:stCondLst>
                                  <p:childTnLst>
                                    <p:animEffect transition="out" filter="blinds(horizontal)">
                                      <p:cBhvr>
                                        <p:cTn id="154" dur="500"/>
                                        <p:tgtEl>
                                          <p:spTgt spid="13"/>
                                        </p:tgtEl>
                                      </p:cBhvr>
                                    </p:animEffect>
                                    <p:set>
                                      <p:cBhvr>
                                        <p:cTn id="155" dur="1" fill="hold">
                                          <p:stCondLst>
                                            <p:cond delay="499"/>
                                          </p:stCondLst>
                                        </p:cTn>
                                        <p:tgtEl>
                                          <p:spTgt spid="13"/>
                                        </p:tgtEl>
                                        <p:attrNameLst>
                                          <p:attrName>style.visibility</p:attrName>
                                        </p:attrNameLst>
                                      </p:cBhvr>
                                      <p:to>
                                        <p:strVal val="hidden"/>
                                      </p:to>
                                    </p:set>
                                  </p:childTnLst>
                                </p:cTn>
                              </p:par>
                              <p:par>
                                <p:cTn id="156" presetID="3" presetClass="exit" presetSubtype="10" fill="hold" grpId="1" nodeType="withEffect">
                                  <p:stCondLst>
                                    <p:cond delay="0"/>
                                  </p:stCondLst>
                                  <p:childTnLst>
                                    <p:animEffect transition="out" filter="blinds(horizontal)">
                                      <p:cBhvr>
                                        <p:cTn id="157" dur="500"/>
                                        <p:tgtEl>
                                          <p:spTgt spid="17"/>
                                        </p:tgtEl>
                                      </p:cBhvr>
                                    </p:animEffect>
                                    <p:set>
                                      <p:cBhvr>
                                        <p:cTn id="158" dur="1" fill="hold">
                                          <p:stCondLst>
                                            <p:cond delay="499"/>
                                          </p:stCondLst>
                                        </p:cTn>
                                        <p:tgtEl>
                                          <p:spTgt spid="17"/>
                                        </p:tgtEl>
                                        <p:attrNameLst>
                                          <p:attrName>style.visibility</p:attrName>
                                        </p:attrNameLst>
                                      </p:cBhvr>
                                      <p:to>
                                        <p:strVal val="hidden"/>
                                      </p:to>
                                    </p:set>
                                  </p:childTnLst>
                                </p:cTn>
                              </p:par>
                              <p:par>
                                <p:cTn id="159" presetID="3" presetClass="exit" presetSubtype="10" fill="hold" grpId="1" nodeType="withEffect">
                                  <p:stCondLst>
                                    <p:cond delay="0"/>
                                  </p:stCondLst>
                                  <p:childTnLst>
                                    <p:animEffect transition="out" filter="blinds(horizontal)">
                                      <p:cBhvr>
                                        <p:cTn id="160" dur="500"/>
                                        <p:tgtEl>
                                          <p:spTgt spid="18"/>
                                        </p:tgtEl>
                                      </p:cBhvr>
                                    </p:animEffect>
                                    <p:set>
                                      <p:cBhvr>
                                        <p:cTn id="161" dur="1" fill="hold">
                                          <p:stCondLst>
                                            <p:cond delay="499"/>
                                          </p:stCondLst>
                                        </p:cTn>
                                        <p:tgtEl>
                                          <p:spTgt spid="18"/>
                                        </p:tgtEl>
                                        <p:attrNameLst>
                                          <p:attrName>style.visibility</p:attrName>
                                        </p:attrNameLst>
                                      </p:cBhvr>
                                      <p:to>
                                        <p:strVal val="hidden"/>
                                      </p:to>
                                    </p:set>
                                  </p:childTnLst>
                                </p:cTn>
                              </p:par>
                              <p:par>
                                <p:cTn id="162" presetID="3" presetClass="exit" presetSubtype="10" fill="hold" grpId="1" nodeType="withEffect">
                                  <p:stCondLst>
                                    <p:cond delay="0"/>
                                  </p:stCondLst>
                                  <p:childTnLst>
                                    <p:animEffect transition="out" filter="blinds(horizontal)">
                                      <p:cBhvr>
                                        <p:cTn id="163" dur="500"/>
                                        <p:tgtEl>
                                          <p:spTgt spid="19"/>
                                        </p:tgtEl>
                                      </p:cBhvr>
                                    </p:animEffect>
                                    <p:set>
                                      <p:cBhvr>
                                        <p:cTn id="164" dur="1" fill="hold">
                                          <p:stCondLst>
                                            <p:cond delay="499"/>
                                          </p:stCondLst>
                                        </p:cTn>
                                        <p:tgtEl>
                                          <p:spTgt spid="19"/>
                                        </p:tgtEl>
                                        <p:attrNameLst>
                                          <p:attrName>style.visibility</p:attrName>
                                        </p:attrNameLst>
                                      </p:cBhvr>
                                      <p:to>
                                        <p:strVal val="hidden"/>
                                      </p:to>
                                    </p:set>
                                  </p:childTnLst>
                                </p:cTn>
                              </p:par>
                              <p:par>
                                <p:cTn id="165" presetID="3" presetClass="exit" presetSubtype="10" fill="hold" grpId="1" nodeType="withEffect">
                                  <p:stCondLst>
                                    <p:cond delay="0"/>
                                  </p:stCondLst>
                                  <p:childTnLst>
                                    <p:animEffect transition="out" filter="blinds(horizontal)">
                                      <p:cBhvr>
                                        <p:cTn id="166" dur="500"/>
                                        <p:tgtEl>
                                          <p:spTgt spid="20"/>
                                        </p:tgtEl>
                                      </p:cBhvr>
                                    </p:animEffect>
                                    <p:set>
                                      <p:cBhvr>
                                        <p:cTn id="167" dur="1" fill="hold">
                                          <p:stCondLst>
                                            <p:cond delay="499"/>
                                          </p:stCondLst>
                                        </p:cTn>
                                        <p:tgtEl>
                                          <p:spTgt spid="20"/>
                                        </p:tgtEl>
                                        <p:attrNameLst>
                                          <p:attrName>style.visibility</p:attrName>
                                        </p:attrNameLst>
                                      </p:cBhvr>
                                      <p:to>
                                        <p:strVal val="hidden"/>
                                      </p:to>
                                    </p:set>
                                  </p:childTnLst>
                                </p:cTn>
                              </p:par>
                              <p:par>
                                <p:cTn id="168" presetID="3" presetClass="exit" presetSubtype="10" fill="hold" grpId="1" nodeType="withEffect">
                                  <p:stCondLst>
                                    <p:cond delay="0"/>
                                  </p:stCondLst>
                                  <p:childTnLst>
                                    <p:animEffect transition="out" filter="blinds(horizontal)">
                                      <p:cBhvr>
                                        <p:cTn id="169" dur="500"/>
                                        <p:tgtEl>
                                          <p:spTgt spid="21"/>
                                        </p:tgtEl>
                                      </p:cBhvr>
                                    </p:animEffect>
                                    <p:set>
                                      <p:cBhvr>
                                        <p:cTn id="170" dur="1" fill="hold">
                                          <p:stCondLst>
                                            <p:cond delay="499"/>
                                          </p:stCondLst>
                                        </p:cTn>
                                        <p:tgtEl>
                                          <p:spTgt spid="21"/>
                                        </p:tgtEl>
                                        <p:attrNameLst>
                                          <p:attrName>style.visibility</p:attrName>
                                        </p:attrNameLst>
                                      </p:cBhvr>
                                      <p:to>
                                        <p:strVal val="hidden"/>
                                      </p:to>
                                    </p:set>
                                  </p:childTnLst>
                                </p:cTn>
                              </p:par>
                              <p:par>
                                <p:cTn id="171" presetID="3" presetClass="exit" presetSubtype="10" fill="hold" grpId="1" nodeType="withEffect">
                                  <p:stCondLst>
                                    <p:cond delay="0"/>
                                  </p:stCondLst>
                                  <p:childTnLst>
                                    <p:animEffect transition="out" filter="blinds(horizontal)">
                                      <p:cBhvr>
                                        <p:cTn id="172" dur="500"/>
                                        <p:tgtEl>
                                          <p:spTgt spid="22"/>
                                        </p:tgtEl>
                                      </p:cBhvr>
                                    </p:animEffect>
                                    <p:set>
                                      <p:cBhvr>
                                        <p:cTn id="173" dur="1" fill="hold">
                                          <p:stCondLst>
                                            <p:cond delay="499"/>
                                          </p:stCondLst>
                                        </p:cTn>
                                        <p:tgtEl>
                                          <p:spTgt spid="22"/>
                                        </p:tgtEl>
                                        <p:attrNameLst>
                                          <p:attrName>style.visibility</p:attrName>
                                        </p:attrNameLst>
                                      </p:cBhvr>
                                      <p:to>
                                        <p:strVal val="hidden"/>
                                      </p:to>
                                    </p:set>
                                  </p:childTnLst>
                                </p:cTn>
                              </p:par>
                              <p:par>
                                <p:cTn id="174" presetID="3" presetClass="exit" presetSubtype="10" fill="hold" nodeType="withEffect">
                                  <p:stCondLst>
                                    <p:cond delay="0"/>
                                  </p:stCondLst>
                                  <p:childTnLst>
                                    <p:animEffect transition="out" filter="blinds(horizontal)">
                                      <p:cBhvr>
                                        <p:cTn id="175" dur="500"/>
                                        <p:tgtEl>
                                          <p:spTgt spid="33"/>
                                        </p:tgtEl>
                                      </p:cBhvr>
                                    </p:animEffect>
                                    <p:set>
                                      <p:cBhvr>
                                        <p:cTn id="176" dur="1" fill="hold">
                                          <p:stCondLst>
                                            <p:cond delay="499"/>
                                          </p:stCondLst>
                                        </p:cTn>
                                        <p:tgtEl>
                                          <p:spTgt spid="33"/>
                                        </p:tgtEl>
                                        <p:attrNameLst>
                                          <p:attrName>style.visibility</p:attrName>
                                        </p:attrNameLst>
                                      </p:cBhvr>
                                      <p:to>
                                        <p:strVal val="hidden"/>
                                      </p:to>
                                    </p:set>
                                  </p:childTnLst>
                                </p:cTn>
                              </p:par>
                              <p:par>
                                <p:cTn id="177" presetID="3" presetClass="exit" presetSubtype="10" fill="hold" nodeType="withEffect">
                                  <p:stCondLst>
                                    <p:cond delay="0"/>
                                  </p:stCondLst>
                                  <p:childTnLst>
                                    <p:animEffect transition="out" filter="blinds(horizontal)">
                                      <p:cBhvr>
                                        <p:cTn id="178" dur="500"/>
                                        <p:tgtEl>
                                          <p:spTgt spid="34"/>
                                        </p:tgtEl>
                                      </p:cBhvr>
                                    </p:animEffect>
                                    <p:set>
                                      <p:cBhvr>
                                        <p:cTn id="179" dur="1" fill="hold">
                                          <p:stCondLst>
                                            <p:cond delay="499"/>
                                          </p:stCondLst>
                                        </p:cTn>
                                        <p:tgtEl>
                                          <p:spTgt spid="34"/>
                                        </p:tgtEl>
                                        <p:attrNameLst>
                                          <p:attrName>style.visibility</p:attrName>
                                        </p:attrNameLst>
                                      </p:cBhvr>
                                      <p:to>
                                        <p:strVal val="hidden"/>
                                      </p:to>
                                    </p:set>
                                  </p:childTnLst>
                                </p:cTn>
                              </p:par>
                              <p:par>
                                <p:cTn id="180" presetID="3" presetClass="exit" presetSubtype="10" fill="hold" nodeType="withEffect">
                                  <p:stCondLst>
                                    <p:cond delay="0"/>
                                  </p:stCondLst>
                                  <p:childTnLst>
                                    <p:animEffect transition="out" filter="blinds(horizontal)">
                                      <p:cBhvr>
                                        <p:cTn id="181" dur="500"/>
                                        <p:tgtEl>
                                          <p:spTgt spid="35"/>
                                        </p:tgtEl>
                                      </p:cBhvr>
                                    </p:animEffect>
                                    <p:set>
                                      <p:cBhvr>
                                        <p:cTn id="182" dur="1" fill="hold">
                                          <p:stCondLst>
                                            <p:cond delay="499"/>
                                          </p:stCondLst>
                                        </p:cTn>
                                        <p:tgtEl>
                                          <p:spTgt spid="35"/>
                                        </p:tgtEl>
                                        <p:attrNameLst>
                                          <p:attrName>style.visibility</p:attrName>
                                        </p:attrNameLst>
                                      </p:cBhvr>
                                      <p:to>
                                        <p:strVal val="hidden"/>
                                      </p:to>
                                    </p:set>
                                  </p:childTnLst>
                                </p:cTn>
                              </p:par>
                              <p:par>
                                <p:cTn id="183" presetID="3" presetClass="exit" presetSubtype="10" fill="hold" nodeType="withEffect">
                                  <p:stCondLst>
                                    <p:cond delay="0"/>
                                  </p:stCondLst>
                                  <p:childTnLst>
                                    <p:animEffect transition="out" filter="blinds(horizontal)">
                                      <p:cBhvr>
                                        <p:cTn id="184" dur="500"/>
                                        <p:tgtEl>
                                          <p:spTgt spid="37"/>
                                        </p:tgtEl>
                                      </p:cBhvr>
                                    </p:animEffect>
                                    <p:set>
                                      <p:cBhvr>
                                        <p:cTn id="185" dur="1" fill="hold">
                                          <p:stCondLst>
                                            <p:cond delay="499"/>
                                          </p:stCondLst>
                                        </p:cTn>
                                        <p:tgtEl>
                                          <p:spTgt spid="37"/>
                                        </p:tgtEl>
                                        <p:attrNameLst>
                                          <p:attrName>style.visibility</p:attrName>
                                        </p:attrNameLst>
                                      </p:cBhvr>
                                      <p:to>
                                        <p:strVal val="hidden"/>
                                      </p:to>
                                    </p:set>
                                  </p:childTnLst>
                                </p:cTn>
                              </p:par>
                              <p:par>
                                <p:cTn id="186" presetID="3" presetClass="exit" presetSubtype="10" fill="hold" nodeType="withEffect">
                                  <p:stCondLst>
                                    <p:cond delay="0"/>
                                  </p:stCondLst>
                                  <p:childTnLst>
                                    <p:animEffect transition="out" filter="blinds(horizontal)">
                                      <p:cBhvr>
                                        <p:cTn id="187" dur="500"/>
                                        <p:tgtEl>
                                          <p:spTgt spid="42"/>
                                        </p:tgtEl>
                                      </p:cBhvr>
                                    </p:animEffect>
                                    <p:set>
                                      <p:cBhvr>
                                        <p:cTn id="188" dur="1" fill="hold">
                                          <p:stCondLst>
                                            <p:cond delay="499"/>
                                          </p:stCondLst>
                                        </p:cTn>
                                        <p:tgtEl>
                                          <p:spTgt spid="42"/>
                                        </p:tgtEl>
                                        <p:attrNameLst>
                                          <p:attrName>style.visibility</p:attrName>
                                        </p:attrNameLst>
                                      </p:cBhvr>
                                      <p:to>
                                        <p:strVal val="hidden"/>
                                      </p:to>
                                    </p:set>
                                  </p:childTnLst>
                                </p:cTn>
                              </p:par>
                              <p:par>
                                <p:cTn id="189" presetID="3" presetClass="exit" presetSubtype="10" fill="hold" nodeType="withEffect">
                                  <p:stCondLst>
                                    <p:cond delay="0"/>
                                  </p:stCondLst>
                                  <p:childTnLst>
                                    <p:animEffect transition="out" filter="blinds(horizontal)">
                                      <p:cBhvr>
                                        <p:cTn id="190" dur="500"/>
                                        <p:tgtEl>
                                          <p:spTgt spid="44"/>
                                        </p:tgtEl>
                                      </p:cBhvr>
                                    </p:animEffect>
                                    <p:set>
                                      <p:cBhvr>
                                        <p:cTn id="191" dur="1" fill="hold">
                                          <p:stCondLst>
                                            <p:cond delay="499"/>
                                          </p:stCondLst>
                                        </p:cTn>
                                        <p:tgtEl>
                                          <p:spTgt spid="44"/>
                                        </p:tgtEl>
                                        <p:attrNameLst>
                                          <p:attrName>style.visibility</p:attrName>
                                        </p:attrNameLst>
                                      </p:cBhvr>
                                      <p:to>
                                        <p:strVal val="hidden"/>
                                      </p:to>
                                    </p:set>
                                  </p:childTnLst>
                                </p:cTn>
                              </p:par>
                              <p:par>
                                <p:cTn id="192" presetID="3" presetClass="exit" presetSubtype="10" fill="hold" grpId="1" nodeType="withEffect">
                                  <p:stCondLst>
                                    <p:cond delay="0"/>
                                  </p:stCondLst>
                                  <p:childTnLst>
                                    <p:animEffect transition="out" filter="blinds(horizontal)">
                                      <p:cBhvr>
                                        <p:cTn id="193" dur="500"/>
                                        <p:tgtEl>
                                          <p:spTgt spid="49"/>
                                        </p:tgtEl>
                                      </p:cBhvr>
                                    </p:animEffect>
                                    <p:set>
                                      <p:cBhvr>
                                        <p:cTn id="194" dur="1" fill="hold">
                                          <p:stCondLst>
                                            <p:cond delay="499"/>
                                          </p:stCondLst>
                                        </p:cTn>
                                        <p:tgtEl>
                                          <p:spTgt spid="49"/>
                                        </p:tgtEl>
                                        <p:attrNameLst>
                                          <p:attrName>style.visibility</p:attrName>
                                        </p:attrNameLst>
                                      </p:cBhvr>
                                      <p:to>
                                        <p:strVal val="hidden"/>
                                      </p:to>
                                    </p:set>
                                  </p:childTnLst>
                                </p:cTn>
                              </p:par>
                              <p:par>
                                <p:cTn id="195" presetID="3" presetClass="exit" presetSubtype="10" fill="hold" grpId="1" nodeType="withEffect">
                                  <p:stCondLst>
                                    <p:cond delay="0"/>
                                  </p:stCondLst>
                                  <p:childTnLst>
                                    <p:animEffect transition="out" filter="blinds(horizontal)">
                                      <p:cBhvr>
                                        <p:cTn id="196" dur="500"/>
                                        <p:tgtEl>
                                          <p:spTgt spid="50"/>
                                        </p:tgtEl>
                                      </p:cBhvr>
                                    </p:animEffect>
                                    <p:set>
                                      <p:cBhvr>
                                        <p:cTn id="197" dur="1" fill="hold">
                                          <p:stCondLst>
                                            <p:cond delay="499"/>
                                          </p:stCondLst>
                                        </p:cTn>
                                        <p:tgtEl>
                                          <p:spTgt spid="50"/>
                                        </p:tgtEl>
                                        <p:attrNameLst>
                                          <p:attrName>style.visibility</p:attrName>
                                        </p:attrNameLst>
                                      </p:cBhvr>
                                      <p:to>
                                        <p:strVal val="hidden"/>
                                      </p:to>
                                    </p:set>
                                  </p:childTnLst>
                                </p:cTn>
                              </p:par>
                              <p:par>
                                <p:cTn id="198" presetID="3" presetClass="exit" presetSubtype="10" fill="hold" grpId="1" nodeType="withEffect">
                                  <p:stCondLst>
                                    <p:cond delay="0"/>
                                  </p:stCondLst>
                                  <p:childTnLst>
                                    <p:animEffect transition="out" filter="blinds(horizontal)">
                                      <p:cBhvr>
                                        <p:cTn id="199" dur="500"/>
                                        <p:tgtEl>
                                          <p:spTgt spid="53"/>
                                        </p:tgtEl>
                                      </p:cBhvr>
                                    </p:animEffect>
                                    <p:set>
                                      <p:cBhvr>
                                        <p:cTn id="200" dur="1" fill="hold">
                                          <p:stCondLst>
                                            <p:cond delay="499"/>
                                          </p:stCondLst>
                                        </p:cTn>
                                        <p:tgtEl>
                                          <p:spTgt spid="53"/>
                                        </p:tgtEl>
                                        <p:attrNameLst>
                                          <p:attrName>style.visibility</p:attrName>
                                        </p:attrNameLst>
                                      </p:cBhvr>
                                      <p:to>
                                        <p:strVal val="hidden"/>
                                      </p:to>
                                    </p:set>
                                  </p:childTnLst>
                                </p:cTn>
                              </p:par>
                            </p:childTnLst>
                          </p:cTn>
                        </p:par>
                      </p:childTnLst>
                    </p:cTn>
                  </p:par>
                  <p:par>
                    <p:cTn id="201" fill="hold">
                      <p:stCondLst>
                        <p:cond delay="indefinite"/>
                      </p:stCondLst>
                      <p:childTnLst>
                        <p:par>
                          <p:cTn id="202" fill="hold">
                            <p:stCondLst>
                              <p:cond delay="0"/>
                            </p:stCondLst>
                            <p:childTnLst>
                              <p:par>
                                <p:cTn id="203" presetID="2" presetClass="entr" presetSubtype="4" fill="hold" nodeType="clickEffect">
                                  <p:stCondLst>
                                    <p:cond delay="0"/>
                                  </p:stCondLst>
                                  <p:childTnLst>
                                    <p:set>
                                      <p:cBhvr>
                                        <p:cTn id="204" dur="1" fill="hold">
                                          <p:stCondLst>
                                            <p:cond delay="0"/>
                                          </p:stCondLst>
                                        </p:cTn>
                                        <p:tgtEl>
                                          <p:spTgt spid="59"/>
                                        </p:tgtEl>
                                        <p:attrNameLst>
                                          <p:attrName>style.visibility</p:attrName>
                                        </p:attrNameLst>
                                      </p:cBhvr>
                                      <p:to>
                                        <p:strVal val="visible"/>
                                      </p:to>
                                    </p:set>
                                    <p:anim calcmode="lin" valueType="num">
                                      <p:cBhvr additive="base">
                                        <p:cTn id="205" dur="500" fill="hold"/>
                                        <p:tgtEl>
                                          <p:spTgt spid="59"/>
                                        </p:tgtEl>
                                        <p:attrNameLst>
                                          <p:attrName>ppt_x</p:attrName>
                                        </p:attrNameLst>
                                      </p:cBhvr>
                                      <p:tavLst>
                                        <p:tav tm="0">
                                          <p:val>
                                            <p:strVal val="#ppt_x"/>
                                          </p:val>
                                        </p:tav>
                                        <p:tav tm="100000">
                                          <p:val>
                                            <p:strVal val="#ppt_x"/>
                                          </p:val>
                                        </p:tav>
                                      </p:tavLst>
                                    </p:anim>
                                    <p:anim calcmode="lin" valueType="num">
                                      <p:cBhvr additive="base">
                                        <p:cTn id="206" dur="500" fill="hold"/>
                                        <p:tgtEl>
                                          <p:spTgt spid="59"/>
                                        </p:tgtEl>
                                        <p:attrNameLst>
                                          <p:attrName>ppt_y</p:attrName>
                                        </p:attrNameLst>
                                      </p:cBhvr>
                                      <p:tavLst>
                                        <p:tav tm="0">
                                          <p:val>
                                            <p:strVal val="1+#ppt_h/2"/>
                                          </p:val>
                                        </p:tav>
                                        <p:tav tm="100000">
                                          <p:val>
                                            <p:strVal val="#ppt_y"/>
                                          </p:val>
                                        </p:tav>
                                      </p:tavLst>
                                    </p:anim>
                                  </p:childTnLst>
                                </p:cTn>
                              </p:par>
                              <p:par>
                                <p:cTn id="207" presetID="2" presetClass="entr" presetSubtype="4" fill="hold" grpId="0" nodeType="withEffect">
                                  <p:stCondLst>
                                    <p:cond delay="0"/>
                                  </p:stCondLst>
                                  <p:childTnLst>
                                    <p:set>
                                      <p:cBhvr>
                                        <p:cTn id="208" dur="1" fill="hold">
                                          <p:stCondLst>
                                            <p:cond delay="0"/>
                                          </p:stCondLst>
                                        </p:cTn>
                                        <p:tgtEl>
                                          <p:spTgt spid="64"/>
                                        </p:tgtEl>
                                        <p:attrNameLst>
                                          <p:attrName>style.visibility</p:attrName>
                                        </p:attrNameLst>
                                      </p:cBhvr>
                                      <p:to>
                                        <p:strVal val="visible"/>
                                      </p:to>
                                    </p:set>
                                    <p:anim calcmode="lin" valueType="num">
                                      <p:cBhvr additive="base">
                                        <p:cTn id="209" dur="500" fill="hold"/>
                                        <p:tgtEl>
                                          <p:spTgt spid="64"/>
                                        </p:tgtEl>
                                        <p:attrNameLst>
                                          <p:attrName>ppt_x</p:attrName>
                                        </p:attrNameLst>
                                      </p:cBhvr>
                                      <p:tavLst>
                                        <p:tav tm="0">
                                          <p:val>
                                            <p:strVal val="#ppt_x"/>
                                          </p:val>
                                        </p:tav>
                                        <p:tav tm="100000">
                                          <p:val>
                                            <p:strVal val="#ppt_x"/>
                                          </p:val>
                                        </p:tav>
                                      </p:tavLst>
                                    </p:anim>
                                    <p:anim calcmode="lin" valueType="num">
                                      <p:cBhvr additive="base">
                                        <p:cTn id="210" dur="500" fill="hold"/>
                                        <p:tgtEl>
                                          <p:spTgt spid="64"/>
                                        </p:tgtEl>
                                        <p:attrNameLst>
                                          <p:attrName>ppt_y</p:attrName>
                                        </p:attrNameLst>
                                      </p:cBhvr>
                                      <p:tavLst>
                                        <p:tav tm="0">
                                          <p:val>
                                            <p:strVal val="1+#ppt_h/2"/>
                                          </p:val>
                                        </p:tav>
                                        <p:tav tm="100000">
                                          <p:val>
                                            <p:strVal val="#ppt_y"/>
                                          </p:val>
                                        </p:tav>
                                      </p:tavLst>
                                    </p:anim>
                                  </p:childTnLst>
                                </p:cTn>
                              </p:par>
                              <p:par>
                                <p:cTn id="211" presetID="2" presetClass="entr" presetSubtype="4" fill="hold" nodeType="withEffect">
                                  <p:stCondLst>
                                    <p:cond delay="0"/>
                                  </p:stCondLst>
                                  <p:childTnLst>
                                    <p:set>
                                      <p:cBhvr>
                                        <p:cTn id="212" dur="1" fill="hold">
                                          <p:stCondLst>
                                            <p:cond delay="0"/>
                                          </p:stCondLst>
                                        </p:cTn>
                                        <p:tgtEl>
                                          <p:spTgt spid="61"/>
                                        </p:tgtEl>
                                        <p:attrNameLst>
                                          <p:attrName>style.visibility</p:attrName>
                                        </p:attrNameLst>
                                      </p:cBhvr>
                                      <p:to>
                                        <p:strVal val="visible"/>
                                      </p:to>
                                    </p:set>
                                    <p:anim calcmode="lin" valueType="num">
                                      <p:cBhvr additive="base">
                                        <p:cTn id="213" dur="500" fill="hold"/>
                                        <p:tgtEl>
                                          <p:spTgt spid="61"/>
                                        </p:tgtEl>
                                        <p:attrNameLst>
                                          <p:attrName>ppt_x</p:attrName>
                                        </p:attrNameLst>
                                      </p:cBhvr>
                                      <p:tavLst>
                                        <p:tav tm="0">
                                          <p:val>
                                            <p:strVal val="#ppt_x"/>
                                          </p:val>
                                        </p:tav>
                                        <p:tav tm="100000">
                                          <p:val>
                                            <p:strVal val="#ppt_x"/>
                                          </p:val>
                                        </p:tav>
                                      </p:tavLst>
                                    </p:anim>
                                    <p:anim calcmode="lin" valueType="num">
                                      <p:cBhvr additive="base">
                                        <p:cTn id="214" dur="500" fill="hold"/>
                                        <p:tgtEl>
                                          <p:spTgt spid="61"/>
                                        </p:tgtEl>
                                        <p:attrNameLst>
                                          <p:attrName>ppt_y</p:attrName>
                                        </p:attrNameLst>
                                      </p:cBhvr>
                                      <p:tavLst>
                                        <p:tav tm="0">
                                          <p:val>
                                            <p:strVal val="1+#ppt_h/2"/>
                                          </p:val>
                                        </p:tav>
                                        <p:tav tm="100000">
                                          <p:val>
                                            <p:strVal val="#ppt_y"/>
                                          </p:val>
                                        </p:tav>
                                      </p:tavLst>
                                    </p:anim>
                                  </p:childTnLst>
                                </p:cTn>
                              </p:par>
                              <p:par>
                                <p:cTn id="215" presetID="2" presetClass="entr" presetSubtype="4" fill="hold" nodeType="withEffect">
                                  <p:stCondLst>
                                    <p:cond delay="0"/>
                                  </p:stCondLst>
                                  <p:childTnLst>
                                    <p:set>
                                      <p:cBhvr>
                                        <p:cTn id="216" dur="1" fill="hold">
                                          <p:stCondLst>
                                            <p:cond delay="0"/>
                                          </p:stCondLst>
                                        </p:cTn>
                                        <p:tgtEl>
                                          <p:spTgt spid="57"/>
                                        </p:tgtEl>
                                        <p:attrNameLst>
                                          <p:attrName>style.visibility</p:attrName>
                                        </p:attrNameLst>
                                      </p:cBhvr>
                                      <p:to>
                                        <p:strVal val="visible"/>
                                      </p:to>
                                    </p:set>
                                    <p:anim calcmode="lin" valueType="num">
                                      <p:cBhvr additive="base">
                                        <p:cTn id="217" dur="500" fill="hold"/>
                                        <p:tgtEl>
                                          <p:spTgt spid="57"/>
                                        </p:tgtEl>
                                        <p:attrNameLst>
                                          <p:attrName>ppt_x</p:attrName>
                                        </p:attrNameLst>
                                      </p:cBhvr>
                                      <p:tavLst>
                                        <p:tav tm="0">
                                          <p:val>
                                            <p:strVal val="#ppt_x"/>
                                          </p:val>
                                        </p:tav>
                                        <p:tav tm="100000">
                                          <p:val>
                                            <p:strVal val="#ppt_x"/>
                                          </p:val>
                                        </p:tav>
                                      </p:tavLst>
                                    </p:anim>
                                    <p:anim calcmode="lin" valueType="num">
                                      <p:cBhvr additive="base">
                                        <p:cTn id="218" dur="500" fill="hold"/>
                                        <p:tgtEl>
                                          <p:spTgt spid="5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48" grpId="1" animBg="1"/>
      <p:bldP spid="47" grpId="0" animBg="1"/>
      <p:bldP spid="47" grpId="1" animBg="1"/>
      <p:bldP spid="4" grpId="0"/>
      <p:bldP spid="4" grpId="1"/>
      <p:bldP spid="8" grpId="0"/>
      <p:bldP spid="8" grpId="1"/>
      <p:bldP spid="10" grpId="0"/>
      <p:bldP spid="10" grpId="1"/>
      <p:bldP spid="17" grpId="0" animBg="1"/>
      <p:bldP spid="17" grpId="1" animBg="1"/>
      <p:bldP spid="18" grpId="0" animBg="1"/>
      <p:bldP spid="18" grpId="1" animBg="1"/>
      <p:bldP spid="19" grpId="0" animBg="1"/>
      <p:bldP spid="19" grpId="1" animBg="1"/>
      <p:bldP spid="20" grpId="0"/>
      <p:bldP spid="20" grpId="1"/>
      <p:bldP spid="21" grpId="0"/>
      <p:bldP spid="21" grpId="1"/>
      <p:bldP spid="22" grpId="0"/>
      <p:bldP spid="22" grpId="1"/>
      <p:bldP spid="49" grpId="0" animBg="1"/>
      <p:bldP spid="49" grpId="1" animBg="1"/>
      <p:bldP spid="50" grpId="0" animBg="1"/>
      <p:bldP spid="50" grpId="1" animBg="1"/>
      <p:bldP spid="53" grpId="0" animBg="1"/>
      <p:bldP spid="53" grpId="1" animBg="1"/>
      <p:bldP spid="6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8022650-B28A-7349-9865-DCD0E76359EC}"/>
              </a:ext>
            </a:extLst>
          </p:cNvPr>
          <p:cNvSpPr>
            <a:spLocks noGrp="1"/>
          </p:cNvSpPr>
          <p:nvPr>
            <p:ph type="title"/>
          </p:nvPr>
        </p:nvSpPr>
        <p:spPr>
          <a:xfrm>
            <a:off x="1175405" y="-123696"/>
            <a:ext cx="10684302" cy="1478570"/>
          </a:xfrm>
        </p:spPr>
        <p:txBody>
          <a:bodyPr/>
          <a:lstStyle/>
          <a:p>
            <a:r>
              <a:rPr lang="en-US" dirty="0"/>
              <a:t>META-LEVEL (STATIC) Analysis</a:t>
            </a:r>
            <a:endParaRPr lang="it-IT" dirty="0"/>
          </a:p>
        </p:txBody>
      </p:sp>
      <p:sp>
        <p:nvSpPr>
          <p:cNvPr id="4" name="Rettangolo con angoli arrotondati 3">
            <a:extLst>
              <a:ext uri="{FF2B5EF4-FFF2-40B4-BE49-F238E27FC236}">
                <a16:creationId xmlns:a16="http://schemas.microsoft.com/office/drawing/2014/main" id="{93C34C7C-3232-F447-89DC-48285B66F978}"/>
              </a:ext>
            </a:extLst>
          </p:cNvPr>
          <p:cNvSpPr/>
          <p:nvPr/>
        </p:nvSpPr>
        <p:spPr>
          <a:xfrm>
            <a:off x="841376" y="3280942"/>
            <a:ext cx="2274037" cy="1517107"/>
          </a:xfrm>
          <a:prstGeom prst="roundRect">
            <a:avLst/>
          </a:prstGeom>
          <a:ln/>
        </p:spPr>
        <p:style>
          <a:lnRef idx="3">
            <a:schemeClr val="lt1"/>
          </a:lnRef>
          <a:fillRef idx="1">
            <a:schemeClr val="accent1"/>
          </a:fillRef>
          <a:effectRef idx="1">
            <a:schemeClr val="accent1"/>
          </a:effectRef>
          <a:fontRef idx="minor">
            <a:schemeClr val="lt1"/>
          </a:fontRef>
        </p:style>
        <p:txBody>
          <a:bodyPr rtlCol="0" anchor="ctr"/>
          <a:lstStyle/>
          <a:p>
            <a:pPr algn="ctr"/>
            <a:endParaRPr lang="it-IT"/>
          </a:p>
        </p:txBody>
      </p:sp>
      <p:pic>
        <p:nvPicPr>
          <p:cNvPr id="5" name="Segnaposto contenuto 10" descr="Contratto">
            <a:extLst>
              <a:ext uri="{FF2B5EF4-FFF2-40B4-BE49-F238E27FC236}">
                <a16:creationId xmlns:a16="http://schemas.microsoft.com/office/drawing/2014/main" id="{69920E63-A30D-3D4D-9DEB-EC5E90603EA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31436" y="3280942"/>
            <a:ext cx="835173" cy="835173"/>
          </a:xfrm>
          <a:prstGeom prst="rect">
            <a:avLst/>
          </a:prstGeom>
          <a:effectLst>
            <a:outerShdw blurRad="50800" dist="38100" dir="2700000" algn="tl" rotWithShape="0">
              <a:prstClr val="black">
                <a:alpha val="40000"/>
              </a:prstClr>
            </a:outerShdw>
          </a:effectLst>
        </p:spPr>
      </p:pic>
      <p:pic>
        <p:nvPicPr>
          <p:cNvPr id="6" name="Segnaposto contenuto 10" descr="Contratto">
            <a:extLst>
              <a:ext uri="{FF2B5EF4-FFF2-40B4-BE49-F238E27FC236}">
                <a16:creationId xmlns:a16="http://schemas.microsoft.com/office/drawing/2014/main" id="{0A319BF8-5BB6-FF4C-8D53-254652A3137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189072" y="3280942"/>
            <a:ext cx="835173" cy="835173"/>
          </a:xfrm>
          <a:prstGeom prst="rect">
            <a:avLst/>
          </a:prstGeom>
          <a:effectLst>
            <a:outerShdw blurRad="50800" dist="38100" dir="2700000" algn="tl" rotWithShape="0">
              <a:prstClr val="black">
                <a:alpha val="40000"/>
              </a:prstClr>
            </a:outerShdw>
          </a:effectLst>
        </p:spPr>
      </p:pic>
      <p:pic>
        <p:nvPicPr>
          <p:cNvPr id="7" name="Segnaposto contenuto 10" descr="Contratto">
            <a:extLst>
              <a:ext uri="{FF2B5EF4-FFF2-40B4-BE49-F238E27FC236}">
                <a16:creationId xmlns:a16="http://schemas.microsoft.com/office/drawing/2014/main" id="{56772C27-CC32-C246-B7EE-6CBEEE2B98F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565021" y="3962876"/>
            <a:ext cx="835173" cy="835173"/>
          </a:xfrm>
          <a:prstGeom prst="rect">
            <a:avLst/>
          </a:prstGeom>
          <a:effectLst>
            <a:outerShdw blurRad="50800" dist="38100" dir="2700000" algn="tl" rotWithShape="0">
              <a:prstClr val="black">
                <a:alpha val="40000"/>
              </a:prstClr>
            </a:outerShdw>
          </a:effectLst>
        </p:spPr>
      </p:pic>
      <p:cxnSp>
        <p:nvCxnSpPr>
          <p:cNvPr id="8" name="Connettore 2 7">
            <a:extLst>
              <a:ext uri="{FF2B5EF4-FFF2-40B4-BE49-F238E27FC236}">
                <a16:creationId xmlns:a16="http://schemas.microsoft.com/office/drawing/2014/main" id="{CF4167AE-3DA5-5741-A8AD-A14ED20594C3}"/>
              </a:ext>
            </a:extLst>
          </p:cNvPr>
          <p:cNvCxnSpPr>
            <a:stCxn id="5" idx="3"/>
            <a:endCxn id="6" idx="1"/>
          </p:cNvCxnSpPr>
          <p:nvPr/>
        </p:nvCxnSpPr>
        <p:spPr>
          <a:xfrm>
            <a:off x="1766608" y="3698529"/>
            <a:ext cx="432000" cy="0"/>
          </a:xfrm>
          <a:prstGeom prst="straightConnector1">
            <a:avLst/>
          </a:prstGeom>
          <a:ln>
            <a:solidFill>
              <a:schemeClr val="tx1"/>
            </a:solidFill>
            <a:headEnd type="triangle"/>
            <a:tailEnd type="triangle"/>
          </a:ln>
        </p:spPr>
        <p:style>
          <a:lnRef idx="1">
            <a:schemeClr val="accent2"/>
          </a:lnRef>
          <a:fillRef idx="0">
            <a:schemeClr val="accent2"/>
          </a:fillRef>
          <a:effectRef idx="0">
            <a:schemeClr val="accent2"/>
          </a:effectRef>
          <a:fontRef idx="minor">
            <a:schemeClr val="tx1"/>
          </a:fontRef>
        </p:style>
      </p:cxnSp>
      <p:cxnSp>
        <p:nvCxnSpPr>
          <p:cNvPr id="9" name="Connettore 2 8">
            <a:extLst>
              <a:ext uri="{FF2B5EF4-FFF2-40B4-BE49-F238E27FC236}">
                <a16:creationId xmlns:a16="http://schemas.microsoft.com/office/drawing/2014/main" id="{CA82A4FE-FC1E-3243-B1F7-822BB5FD5702}"/>
              </a:ext>
            </a:extLst>
          </p:cNvPr>
          <p:cNvCxnSpPr>
            <a:stCxn id="7" idx="3"/>
            <a:endCxn id="6" idx="2"/>
          </p:cNvCxnSpPr>
          <p:nvPr/>
        </p:nvCxnSpPr>
        <p:spPr>
          <a:xfrm flipV="1">
            <a:off x="2400194" y="4116115"/>
            <a:ext cx="206465" cy="264348"/>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 name="Connettore 2 9">
            <a:extLst>
              <a:ext uri="{FF2B5EF4-FFF2-40B4-BE49-F238E27FC236}">
                <a16:creationId xmlns:a16="http://schemas.microsoft.com/office/drawing/2014/main" id="{4220E233-8FBC-8E40-9E93-6656B6410C64}"/>
              </a:ext>
            </a:extLst>
          </p:cNvPr>
          <p:cNvCxnSpPr>
            <a:stCxn id="7" idx="1"/>
            <a:endCxn id="5" idx="2"/>
          </p:cNvCxnSpPr>
          <p:nvPr/>
        </p:nvCxnSpPr>
        <p:spPr>
          <a:xfrm flipH="1" flipV="1">
            <a:off x="1349023" y="4116115"/>
            <a:ext cx="215998" cy="264348"/>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Rettangolo con angoli arrotondati 10">
            <a:extLst>
              <a:ext uri="{FF2B5EF4-FFF2-40B4-BE49-F238E27FC236}">
                <a16:creationId xmlns:a16="http://schemas.microsoft.com/office/drawing/2014/main" id="{09A47DE6-E625-FB4B-A315-23C7E51AE48A}"/>
              </a:ext>
            </a:extLst>
          </p:cNvPr>
          <p:cNvSpPr/>
          <p:nvPr/>
        </p:nvSpPr>
        <p:spPr>
          <a:xfrm>
            <a:off x="5060842" y="3122760"/>
            <a:ext cx="2563813" cy="16895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Model Checking/</a:t>
            </a:r>
          </a:p>
          <a:p>
            <a:pPr algn="ctr"/>
            <a:r>
              <a:rPr lang="en-US" dirty="0">
                <a:ln w="0"/>
                <a:solidFill>
                  <a:schemeClr val="tx1"/>
                </a:solidFill>
                <a:effectLst>
                  <a:outerShdw blurRad="38100" dist="19050" dir="2700000" algn="tl" rotWithShape="0">
                    <a:schemeClr val="dk1">
                      <a:alpha val="40000"/>
                    </a:schemeClr>
                  </a:outerShdw>
                </a:effectLst>
              </a:rPr>
              <a:t>Symbolic Execution/</a:t>
            </a:r>
          </a:p>
          <a:p>
            <a:pPr algn="ctr"/>
            <a:r>
              <a:rPr lang="en-US" dirty="0">
                <a:ln w="0"/>
                <a:solidFill>
                  <a:schemeClr val="tx1"/>
                </a:solidFill>
                <a:effectLst>
                  <a:outerShdw blurRad="38100" dist="19050" dir="2700000" algn="tl" rotWithShape="0">
                    <a:schemeClr val="dk1">
                      <a:alpha val="40000"/>
                    </a:schemeClr>
                  </a:outerShdw>
                </a:effectLst>
              </a:rPr>
              <a:t>Data-flow Analysis/</a:t>
            </a:r>
          </a:p>
          <a:p>
            <a:pPr algn="ctr"/>
            <a:r>
              <a:rPr lang="en-US" dirty="0">
                <a:ln w="0"/>
                <a:solidFill>
                  <a:schemeClr val="tx1"/>
                </a:solidFill>
                <a:effectLst>
                  <a:outerShdw blurRad="38100" dist="19050" dir="2700000" algn="tl" rotWithShape="0">
                    <a:schemeClr val="dk1">
                      <a:alpha val="40000"/>
                    </a:schemeClr>
                  </a:outerShdw>
                </a:effectLst>
              </a:rPr>
              <a:t>Taint Analysis/…</a:t>
            </a:r>
          </a:p>
        </p:txBody>
      </p:sp>
      <p:pic>
        <p:nvPicPr>
          <p:cNvPr id="14" name="Elemento grafico 13" descr="Documento">
            <a:extLst>
              <a:ext uri="{FF2B5EF4-FFF2-40B4-BE49-F238E27FC236}">
                <a16:creationId xmlns:a16="http://schemas.microsoft.com/office/drawing/2014/main" id="{CF4D8E29-D1EC-C947-BF0C-C4D4850735B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822633" y="1087945"/>
            <a:ext cx="1040845" cy="1040845"/>
          </a:xfrm>
          <a:prstGeom prst="rect">
            <a:avLst/>
          </a:prstGeom>
        </p:spPr>
      </p:pic>
      <p:sp>
        <p:nvSpPr>
          <p:cNvPr id="15" name="CasellaDiTesto 14">
            <a:extLst>
              <a:ext uri="{FF2B5EF4-FFF2-40B4-BE49-F238E27FC236}">
                <a16:creationId xmlns:a16="http://schemas.microsoft.com/office/drawing/2014/main" id="{6F34F6E9-5AF3-3348-B4BC-EAEB5133D373}"/>
              </a:ext>
            </a:extLst>
          </p:cNvPr>
          <p:cNvSpPr txBox="1"/>
          <p:nvPr/>
        </p:nvSpPr>
        <p:spPr>
          <a:xfrm>
            <a:off x="6863478" y="1423701"/>
            <a:ext cx="2248244" cy="461665"/>
          </a:xfrm>
          <a:prstGeom prst="rect">
            <a:avLst/>
          </a:prstGeom>
          <a:noFill/>
        </p:spPr>
        <p:txBody>
          <a:bodyPr wrap="none" rtlCol="0">
            <a:spAutoFit/>
          </a:bodyPr>
          <a:lstStyle/>
          <a:p>
            <a:r>
              <a:rPr lang="it-IT" sz="2400" dirty="0"/>
              <a:t>«Security Policy»</a:t>
            </a:r>
          </a:p>
        </p:txBody>
      </p:sp>
      <p:sp>
        <p:nvSpPr>
          <p:cNvPr id="16" name="Freccia destra 15">
            <a:extLst>
              <a:ext uri="{FF2B5EF4-FFF2-40B4-BE49-F238E27FC236}">
                <a16:creationId xmlns:a16="http://schemas.microsoft.com/office/drawing/2014/main" id="{7E3E7E02-8184-4C44-8B42-724AB0B217A1}"/>
              </a:ext>
            </a:extLst>
          </p:cNvPr>
          <p:cNvSpPr/>
          <p:nvPr/>
        </p:nvSpPr>
        <p:spPr>
          <a:xfrm>
            <a:off x="3443336" y="3752098"/>
            <a:ext cx="1199920" cy="421556"/>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17" name="Freccia destra 16">
            <a:extLst>
              <a:ext uri="{FF2B5EF4-FFF2-40B4-BE49-F238E27FC236}">
                <a16:creationId xmlns:a16="http://schemas.microsoft.com/office/drawing/2014/main" id="{EEAAECF4-90F7-054D-BCA6-31ADB2FA6E40}"/>
              </a:ext>
            </a:extLst>
          </p:cNvPr>
          <p:cNvSpPr/>
          <p:nvPr/>
        </p:nvSpPr>
        <p:spPr>
          <a:xfrm rot="5400000">
            <a:off x="5786355" y="2356453"/>
            <a:ext cx="1040846" cy="421556"/>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18" name="CasellaDiTesto 17">
            <a:extLst>
              <a:ext uri="{FF2B5EF4-FFF2-40B4-BE49-F238E27FC236}">
                <a16:creationId xmlns:a16="http://schemas.microsoft.com/office/drawing/2014/main" id="{1D88B111-23D5-A24B-9937-D13AE30ACD78}"/>
              </a:ext>
            </a:extLst>
          </p:cNvPr>
          <p:cNvSpPr txBox="1"/>
          <p:nvPr/>
        </p:nvSpPr>
        <p:spPr>
          <a:xfrm>
            <a:off x="8918284" y="2672155"/>
            <a:ext cx="998991" cy="830997"/>
          </a:xfrm>
          <a:prstGeom prst="rect">
            <a:avLst/>
          </a:prstGeom>
          <a:noFill/>
        </p:spPr>
        <p:txBody>
          <a:bodyPr wrap="none" rtlCol="0">
            <a:spAutoFit/>
          </a:bodyPr>
          <a:lstStyle/>
          <a:p>
            <a:r>
              <a:rPr lang="it-IT" sz="4800" dirty="0">
                <a:ln w="0"/>
                <a:solidFill>
                  <a:srgbClr val="92D050"/>
                </a:solidFill>
                <a:effectLst>
                  <a:outerShdw blurRad="38100" dist="19050" dir="2700000" algn="tl" rotWithShape="0">
                    <a:schemeClr val="dk1">
                      <a:alpha val="40000"/>
                    </a:schemeClr>
                  </a:outerShdw>
                </a:effectLst>
              </a:rPr>
              <a:t>OK</a:t>
            </a:r>
          </a:p>
        </p:txBody>
      </p:sp>
      <p:sp>
        <p:nvSpPr>
          <p:cNvPr id="19" name="CasellaDiTesto 18">
            <a:extLst>
              <a:ext uri="{FF2B5EF4-FFF2-40B4-BE49-F238E27FC236}">
                <a16:creationId xmlns:a16="http://schemas.microsoft.com/office/drawing/2014/main" id="{A89842DC-9FCC-0B4A-9013-2EA92929E5C6}"/>
              </a:ext>
            </a:extLst>
          </p:cNvPr>
          <p:cNvSpPr txBox="1"/>
          <p:nvPr/>
        </p:nvSpPr>
        <p:spPr>
          <a:xfrm>
            <a:off x="8918284" y="4246849"/>
            <a:ext cx="1069524" cy="830997"/>
          </a:xfrm>
          <a:prstGeom prst="rect">
            <a:avLst/>
          </a:prstGeom>
          <a:noFill/>
        </p:spPr>
        <p:txBody>
          <a:bodyPr wrap="none" rtlCol="0">
            <a:spAutoFit/>
          </a:bodyPr>
          <a:lstStyle/>
          <a:p>
            <a:r>
              <a:rPr lang="it-IT" sz="4800" dirty="0">
                <a:ln w="0"/>
                <a:solidFill>
                  <a:srgbClr val="FF0000"/>
                </a:solidFill>
                <a:effectLst>
                  <a:outerShdw blurRad="38100" dist="19050" dir="2700000" algn="tl" rotWithShape="0">
                    <a:schemeClr val="dk1">
                      <a:alpha val="40000"/>
                    </a:schemeClr>
                  </a:outerShdw>
                </a:effectLst>
              </a:rPr>
              <a:t>NO</a:t>
            </a:r>
          </a:p>
        </p:txBody>
      </p:sp>
      <p:sp>
        <p:nvSpPr>
          <p:cNvPr id="23" name="Freccia destra 22">
            <a:extLst>
              <a:ext uri="{FF2B5EF4-FFF2-40B4-BE49-F238E27FC236}">
                <a16:creationId xmlns:a16="http://schemas.microsoft.com/office/drawing/2014/main" id="{BBCF8AAF-2CBF-9444-9A22-B53AEB5ED873}"/>
              </a:ext>
            </a:extLst>
          </p:cNvPr>
          <p:cNvSpPr/>
          <p:nvPr/>
        </p:nvSpPr>
        <p:spPr>
          <a:xfrm rot="1200682">
            <a:off x="7753893" y="4127522"/>
            <a:ext cx="1199920" cy="421556"/>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24" name="Freccia destra 23">
            <a:extLst>
              <a:ext uri="{FF2B5EF4-FFF2-40B4-BE49-F238E27FC236}">
                <a16:creationId xmlns:a16="http://schemas.microsoft.com/office/drawing/2014/main" id="{51565FAE-AF44-644D-AFF3-0392CBCD6012}"/>
              </a:ext>
            </a:extLst>
          </p:cNvPr>
          <p:cNvSpPr/>
          <p:nvPr/>
        </p:nvSpPr>
        <p:spPr>
          <a:xfrm rot="20100738">
            <a:off x="7689143" y="3330134"/>
            <a:ext cx="1199920" cy="421556"/>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25" name="Freccia angolare in su 24">
            <a:extLst>
              <a:ext uri="{FF2B5EF4-FFF2-40B4-BE49-F238E27FC236}">
                <a16:creationId xmlns:a16="http://schemas.microsoft.com/office/drawing/2014/main" id="{65B8E197-E673-634D-8A20-4AE95C4DA566}"/>
              </a:ext>
            </a:extLst>
          </p:cNvPr>
          <p:cNvSpPr/>
          <p:nvPr/>
        </p:nvSpPr>
        <p:spPr>
          <a:xfrm rot="5400000" flipV="1">
            <a:off x="8129459" y="4717910"/>
            <a:ext cx="850392" cy="1796786"/>
          </a:xfrm>
          <a:prstGeom prst="bentUpArrow">
            <a:avLst>
              <a:gd name="adj1" fmla="val 25000"/>
              <a:gd name="adj2" fmla="val 16932"/>
              <a:gd name="adj3" fmla="val 25000"/>
            </a:avLst>
          </a:prstGeom>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it-IT">
              <a:ln w="0"/>
              <a:solidFill>
                <a:schemeClr val="tx1"/>
              </a:solidFill>
              <a:effectLst>
                <a:outerShdw blurRad="38100" dist="19050" dir="2700000" algn="tl" rotWithShape="0">
                  <a:schemeClr val="dk1">
                    <a:alpha val="40000"/>
                  </a:schemeClr>
                </a:outerShdw>
              </a:effectLst>
            </a:endParaRPr>
          </a:p>
        </p:txBody>
      </p:sp>
      <p:sp>
        <p:nvSpPr>
          <p:cNvPr id="26" name="Rettangolo con angoli arrotondati 25">
            <a:extLst>
              <a:ext uri="{FF2B5EF4-FFF2-40B4-BE49-F238E27FC236}">
                <a16:creationId xmlns:a16="http://schemas.microsoft.com/office/drawing/2014/main" id="{4A74161D-1EC1-AB46-BFBB-3183514C7F9C}"/>
              </a:ext>
            </a:extLst>
          </p:cNvPr>
          <p:cNvSpPr/>
          <p:nvPr/>
        </p:nvSpPr>
        <p:spPr>
          <a:xfrm>
            <a:off x="5060843" y="5199226"/>
            <a:ext cx="2563812" cy="12229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Code </a:t>
            </a:r>
            <a:r>
              <a:rPr lang="it-IT" dirty="0" err="1"/>
              <a:t>Instrumentation</a:t>
            </a:r>
            <a:r>
              <a:rPr lang="it-IT" dirty="0"/>
              <a:t>/</a:t>
            </a:r>
          </a:p>
          <a:p>
            <a:pPr algn="ctr"/>
            <a:r>
              <a:rPr lang="it-IT" dirty="0" err="1"/>
              <a:t>Binary</a:t>
            </a:r>
            <a:r>
              <a:rPr lang="it-IT" dirty="0"/>
              <a:t> </a:t>
            </a:r>
            <a:r>
              <a:rPr lang="it-IT" dirty="0" err="1"/>
              <a:t>Instrumentation</a:t>
            </a:r>
            <a:r>
              <a:rPr lang="it-IT" dirty="0"/>
              <a:t>/…</a:t>
            </a:r>
          </a:p>
        </p:txBody>
      </p:sp>
      <p:sp>
        <p:nvSpPr>
          <p:cNvPr id="27" name="Freccia angolare in su 26">
            <a:extLst>
              <a:ext uri="{FF2B5EF4-FFF2-40B4-BE49-F238E27FC236}">
                <a16:creationId xmlns:a16="http://schemas.microsoft.com/office/drawing/2014/main" id="{0A513831-FCD3-884E-B984-55DC1101551C}"/>
              </a:ext>
            </a:extLst>
          </p:cNvPr>
          <p:cNvSpPr/>
          <p:nvPr/>
        </p:nvSpPr>
        <p:spPr>
          <a:xfrm rot="10800000" flipV="1">
            <a:off x="1766608" y="5077846"/>
            <a:ext cx="3162580" cy="963653"/>
          </a:xfrm>
          <a:prstGeom prst="bentUpArrow">
            <a:avLst>
              <a:gd name="adj1" fmla="val 25000"/>
              <a:gd name="adj2" fmla="val 16932"/>
              <a:gd name="adj3" fmla="val 25000"/>
            </a:avLst>
          </a:prstGeom>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it-IT">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98236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ppt_x"/>
                                          </p:val>
                                        </p:tav>
                                        <p:tav tm="100000">
                                          <p:val>
                                            <p:strVal val="#ppt_x"/>
                                          </p:val>
                                        </p:tav>
                                      </p:tavLst>
                                    </p:anim>
                                    <p:anim calcmode="lin" valueType="num">
                                      <p:cBhvr additive="base">
                                        <p:cTn id="16" dur="500" fill="hold"/>
                                        <p:tgtEl>
                                          <p:spTgt spid="6"/>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additive="base">
                                        <p:cTn id="23" dur="500" fill="hold"/>
                                        <p:tgtEl>
                                          <p:spTgt spid="8"/>
                                        </p:tgtEl>
                                        <p:attrNameLst>
                                          <p:attrName>ppt_x</p:attrName>
                                        </p:attrNameLst>
                                      </p:cBhvr>
                                      <p:tavLst>
                                        <p:tav tm="0">
                                          <p:val>
                                            <p:strVal val="#ppt_x"/>
                                          </p:val>
                                        </p:tav>
                                        <p:tav tm="100000">
                                          <p:val>
                                            <p:strVal val="#ppt_x"/>
                                          </p:val>
                                        </p:tav>
                                      </p:tavLst>
                                    </p:anim>
                                    <p:anim calcmode="lin" valueType="num">
                                      <p:cBhvr additive="base">
                                        <p:cTn id="24" dur="500" fill="hold"/>
                                        <p:tgtEl>
                                          <p:spTgt spid="8"/>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fill="hold"/>
                                        <p:tgtEl>
                                          <p:spTgt spid="9"/>
                                        </p:tgtEl>
                                        <p:attrNameLst>
                                          <p:attrName>ppt_x</p:attrName>
                                        </p:attrNameLst>
                                      </p:cBhvr>
                                      <p:tavLst>
                                        <p:tav tm="0">
                                          <p:val>
                                            <p:strVal val="#ppt_x"/>
                                          </p:val>
                                        </p:tav>
                                        <p:tav tm="100000">
                                          <p:val>
                                            <p:strVal val="#ppt_x"/>
                                          </p:val>
                                        </p:tav>
                                      </p:tavLst>
                                    </p:anim>
                                    <p:anim calcmode="lin" valueType="num">
                                      <p:cBhvr additive="base">
                                        <p:cTn id="28" dur="500" fill="hold"/>
                                        <p:tgtEl>
                                          <p:spTgt spid="9"/>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additive="base">
                                        <p:cTn id="31" dur="500" fill="hold"/>
                                        <p:tgtEl>
                                          <p:spTgt spid="10"/>
                                        </p:tgtEl>
                                        <p:attrNameLst>
                                          <p:attrName>ppt_x</p:attrName>
                                        </p:attrNameLst>
                                      </p:cBhvr>
                                      <p:tavLst>
                                        <p:tav tm="0">
                                          <p:val>
                                            <p:strVal val="#ppt_x"/>
                                          </p:val>
                                        </p:tav>
                                        <p:tav tm="100000">
                                          <p:val>
                                            <p:strVal val="#ppt_x"/>
                                          </p:val>
                                        </p:tav>
                                      </p:tavLst>
                                    </p:anim>
                                    <p:anim calcmode="lin" valueType="num">
                                      <p:cBhvr additive="base">
                                        <p:cTn id="3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4"/>
                                        </p:tgtEl>
                                        <p:attrNameLst>
                                          <p:attrName>style.visibility</p:attrName>
                                        </p:attrNameLst>
                                      </p:cBhvr>
                                      <p:to>
                                        <p:strVal val="visible"/>
                                      </p:to>
                                    </p:set>
                                    <p:anim calcmode="lin" valueType="num">
                                      <p:cBhvr additive="base">
                                        <p:cTn id="37" dur="500" fill="hold"/>
                                        <p:tgtEl>
                                          <p:spTgt spid="14"/>
                                        </p:tgtEl>
                                        <p:attrNameLst>
                                          <p:attrName>ppt_x</p:attrName>
                                        </p:attrNameLst>
                                      </p:cBhvr>
                                      <p:tavLst>
                                        <p:tav tm="0">
                                          <p:val>
                                            <p:strVal val="#ppt_x"/>
                                          </p:val>
                                        </p:tav>
                                        <p:tav tm="100000">
                                          <p:val>
                                            <p:strVal val="#ppt_x"/>
                                          </p:val>
                                        </p:tav>
                                      </p:tavLst>
                                    </p:anim>
                                    <p:anim calcmode="lin" valueType="num">
                                      <p:cBhvr additive="base">
                                        <p:cTn id="38" dur="500" fill="hold"/>
                                        <p:tgtEl>
                                          <p:spTgt spid="14"/>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15"/>
                                        </p:tgtEl>
                                        <p:attrNameLst>
                                          <p:attrName>style.visibility</p:attrName>
                                        </p:attrNameLst>
                                      </p:cBhvr>
                                      <p:to>
                                        <p:strVal val="visible"/>
                                      </p:to>
                                    </p:set>
                                    <p:anim calcmode="lin" valueType="num">
                                      <p:cBhvr additive="base">
                                        <p:cTn id="41" dur="500" fill="hold"/>
                                        <p:tgtEl>
                                          <p:spTgt spid="15"/>
                                        </p:tgtEl>
                                        <p:attrNameLst>
                                          <p:attrName>ppt_x</p:attrName>
                                        </p:attrNameLst>
                                      </p:cBhvr>
                                      <p:tavLst>
                                        <p:tav tm="0">
                                          <p:val>
                                            <p:strVal val="#ppt_x"/>
                                          </p:val>
                                        </p:tav>
                                        <p:tav tm="100000">
                                          <p:val>
                                            <p:strVal val="#ppt_x"/>
                                          </p:val>
                                        </p:tav>
                                      </p:tavLst>
                                    </p:anim>
                                    <p:anim calcmode="lin" valueType="num">
                                      <p:cBhvr additive="base">
                                        <p:cTn id="42"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11"/>
                                        </p:tgtEl>
                                        <p:attrNameLst>
                                          <p:attrName>style.visibility</p:attrName>
                                        </p:attrNameLst>
                                      </p:cBhvr>
                                      <p:to>
                                        <p:strVal val="visible"/>
                                      </p:to>
                                    </p:set>
                                    <p:anim calcmode="lin" valueType="num">
                                      <p:cBhvr additive="base">
                                        <p:cTn id="47" dur="500" fill="hold"/>
                                        <p:tgtEl>
                                          <p:spTgt spid="11"/>
                                        </p:tgtEl>
                                        <p:attrNameLst>
                                          <p:attrName>ppt_x</p:attrName>
                                        </p:attrNameLst>
                                      </p:cBhvr>
                                      <p:tavLst>
                                        <p:tav tm="0">
                                          <p:val>
                                            <p:strVal val="#ppt_x"/>
                                          </p:val>
                                        </p:tav>
                                        <p:tav tm="100000">
                                          <p:val>
                                            <p:strVal val="#ppt_x"/>
                                          </p:val>
                                        </p:tav>
                                      </p:tavLst>
                                    </p:anim>
                                    <p:anim calcmode="lin" valueType="num">
                                      <p:cBhvr additive="base">
                                        <p:cTn id="4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grpId="0" nodeType="clickEffect">
                                  <p:stCondLst>
                                    <p:cond delay="0"/>
                                  </p:stCondLst>
                                  <p:childTnLst>
                                    <p:set>
                                      <p:cBhvr>
                                        <p:cTn id="52" dur="1" fill="hold">
                                          <p:stCondLst>
                                            <p:cond delay="0"/>
                                          </p:stCondLst>
                                        </p:cTn>
                                        <p:tgtEl>
                                          <p:spTgt spid="17"/>
                                        </p:tgtEl>
                                        <p:attrNameLst>
                                          <p:attrName>style.visibility</p:attrName>
                                        </p:attrNameLst>
                                      </p:cBhvr>
                                      <p:to>
                                        <p:strVal val="visible"/>
                                      </p:to>
                                    </p:set>
                                    <p:anim calcmode="lin" valueType="num">
                                      <p:cBhvr additive="base">
                                        <p:cTn id="53" dur="500" fill="hold"/>
                                        <p:tgtEl>
                                          <p:spTgt spid="17"/>
                                        </p:tgtEl>
                                        <p:attrNameLst>
                                          <p:attrName>ppt_x</p:attrName>
                                        </p:attrNameLst>
                                      </p:cBhvr>
                                      <p:tavLst>
                                        <p:tav tm="0">
                                          <p:val>
                                            <p:strVal val="#ppt_x"/>
                                          </p:val>
                                        </p:tav>
                                        <p:tav tm="100000">
                                          <p:val>
                                            <p:strVal val="#ppt_x"/>
                                          </p:val>
                                        </p:tav>
                                      </p:tavLst>
                                    </p:anim>
                                    <p:anim calcmode="lin" valueType="num">
                                      <p:cBhvr additive="base">
                                        <p:cTn id="54" dur="500" fill="hold"/>
                                        <p:tgtEl>
                                          <p:spTgt spid="17"/>
                                        </p:tgtEl>
                                        <p:attrNameLst>
                                          <p:attrName>ppt_y</p:attrName>
                                        </p:attrNameLst>
                                      </p:cBhvr>
                                      <p:tavLst>
                                        <p:tav tm="0">
                                          <p:val>
                                            <p:strVal val="1+#ppt_h/2"/>
                                          </p:val>
                                        </p:tav>
                                        <p:tav tm="100000">
                                          <p:val>
                                            <p:strVal val="#ppt_y"/>
                                          </p:val>
                                        </p:tav>
                                      </p:tavLst>
                                    </p:anim>
                                  </p:childTnLst>
                                </p:cTn>
                              </p:par>
                              <p:par>
                                <p:cTn id="55" presetID="2" presetClass="entr" presetSubtype="4" fill="hold" grpId="0" nodeType="withEffect">
                                  <p:stCondLst>
                                    <p:cond delay="0"/>
                                  </p:stCondLst>
                                  <p:childTnLst>
                                    <p:set>
                                      <p:cBhvr>
                                        <p:cTn id="56" dur="1" fill="hold">
                                          <p:stCondLst>
                                            <p:cond delay="0"/>
                                          </p:stCondLst>
                                        </p:cTn>
                                        <p:tgtEl>
                                          <p:spTgt spid="16"/>
                                        </p:tgtEl>
                                        <p:attrNameLst>
                                          <p:attrName>style.visibility</p:attrName>
                                        </p:attrNameLst>
                                      </p:cBhvr>
                                      <p:to>
                                        <p:strVal val="visible"/>
                                      </p:to>
                                    </p:set>
                                    <p:anim calcmode="lin" valueType="num">
                                      <p:cBhvr additive="base">
                                        <p:cTn id="57" dur="500" fill="hold"/>
                                        <p:tgtEl>
                                          <p:spTgt spid="16"/>
                                        </p:tgtEl>
                                        <p:attrNameLst>
                                          <p:attrName>ppt_x</p:attrName>
                                        </p:attrNameLst>
                                      </p:cBhvr>
                                      <p:tavLst>
                                        <p:tav tm="0">
                                          <p:val>
                                            <p:strVal val="#ppt_x"/>
                                          </p:val>
                                        </p:tav>
                                        <p:tav tm="100000">
                                          <p:val>
                                            <p:strVal val="#ppt_x"/>
                                          </p:val>
                                        </p:tav>
                                      </p:tavLst>
                                    </p:anim>
                                    <p:anim calcmode="lin" valueType="num">
                                      <p:cBhvr additive="base">
                                        <p:cTn id="5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fill="hold" grpId="0" nodeType="clickEffect">
                                  <p:stCondLst>
                                    <p:cond delay="0"/>
                                  </p:stCondLst>
                                  <p:childTnLst>
                                    <p:set>
                                      <p:cBhvr>
                                        <p:cTn id="62" dur="1" fill="hold">
                                          <p:stCondLst>
                                            <p:cond delay="0"/>
                                          </p:stCondLst>
                                        </p:cTn>
                                        <p:tgtEl>
                                          <p:spTgt spid="24"/>
                                        </p:tgtEl>
                                        <p:attrNameLst>
                                          <p:attrName>style.visibility</p:attrName>
                                        </p:attrNameLst>
                                      </p:cBhvr>
                                      <p:to>
                                        <p:strVal val="visible"/>
                                      </p:to>
                                    </p:set>
                                    <p:anim calcmode="lin" valueType="num">
                                      <p:cBhvr additive="base">
                                        <p:cTn id="63" dur="500" fill="hold"/>
                                        <p:tgtEl>
                                          <p:spTgt spid="24"/>
                                        </p:tgtEl>
                                        <p:attrNameLst>
                                          <p:attrName>ppt_x</p:attrName>
                                        </p:attrNameLst>
                                      </p:cBhvr>
                                      <p:tavLst>
                                        <p:tav tm="0">
                                          <p:val>
                                            <p:strVal val="#ppt_x"/>
                                          </p:val>
                                        </p:tav>
                                        <p:tav tm="100000">
                                          <p:val>
                                            <p:strVal val="#ppt_x"/>
                                          </p:val>
                                        </p:tav>
                                      </p:tavLst>
                                    </p:anim>
                                    <p:anim calcmode="lin" valueType="num">
                                      <p:cBhvr additive="base">
                                        <p:cTn id="64" dur="500" fill="hold"/>
                                        <p:tgtEl>
                                          <p:spTgt spid="24"/>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18"/>
                                        </p:tgtEl>
                                        <p:attrNameLst>
                                          <p:attrName>style.visibility</p:attrName>
                                        </p:attrNameLst>
                                      </p:cBhvr>
                                      <p:to>
                                        <p:strVal val="visible"/>
                                      </p:to>
                                    </p:set>
                                    <p:anim calcmode="lin" valueType="num">
                                      <p:cBhvr additive="base">
                                        <p:cTn id="67" dur="500" fill="hold"/>
                                        <p:tgtEl>
                                          <p:spTgt spid="18"/>
                                        </p:tgtEl>
                                        <p:attrNameLst>
                                          <p:attrName>ppt_x</p:attrName>
                                        </p:attrNameLst>
                                      </p:cBhvr>
                                      <p:tavLst>
                                        <p:tav tm="0">
                                          <p:val>
                                            <p:strVal val="#ppt_x"/>
                                          </p:val>
                                        </p:tav>
                                        <p:tav tm="100000">
                                          <p:val>
                                            <p:strVal val="#ppt_x"/>
                                          </p:val>
                                        </p:tav>
                                      </p:tavLst>
                                    </p:anim>
                                    <p:anim calcmode="lin" valueType="num">
                                      <p:cBhvr additive="base">
                                        <p:cTn id="68"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grpId="0" nodeType="clickEffect">
                                  <p:stCondLst>
                                    <p:cond delay="0"/>
                                  </p:stCondLst>
                                  <p:childTnLst>
                                    <p:set>
                                      <p:cBhvr>
                                        <p:cTn id="72" dur="1" fill="hold">
                                          <p:stCondLst>
                                            <p:cond delay="0"/>
                                          </p:stCondLst>
                                        </p:cTn>
                                        <p:tgtEl>
                                          <p:spTgt spid="23"/>
                                        </p:tgtEl>
                                        <p:attrNameLst>
                                          <p:attrName>style.visibility</p:attrName>
                                        </p:attrNameLst>
                                      </p:cBhvr>
                                      <p:to>
                                        <p:strVal val="visible"/>
                                      </p:to>
                                    </p:set>
                                    <p:anim calcmode="lin" valueType="num">
                                      <p:cBhvr additive="base">
                                        <p:cTn id="73" dur="500" fill="hold"/>
                                        <p:tgtEl>
                                          <p:spTgt spid="23"/>
                                        </p:tgtEl>
                                        <p:attrNameLst>
                                          <p:attrName>ppt_x</p:attrName>
                                        </p:attrNameLst>
                                      </p:cBhvr>
                                      <p:tavLst>
                                        <p:tav tm="0">
                                          <p:val>
                                            <p:strVal val="#ppt_x"/>
                                          </p:val>
                                        </p:tav>
                                        <p:tav tm="100000">
                                          <p:val>
                                            <p:strVal val="#ppt_x"/>
                                          </p:val>
                                        </p:tav>
                                      </p:tavLst>
                                    </p:anim>
                                    <p:anim calcmode="lin" valueType="num">
                                      <p:cBhvr additive="base">
                                        <p:cTn id="74" dur="500" fill="hold"/>
                                        <p:tgtEl>
                                          <p:spTgt spid="23"/>
                                        </p:tgtEl>
                                        <p:attrNameLst>
                                          <p:attrName>ppt_y</p:attrName>
                                        </p:attrNameLst>
                                      </p:cBhvr>
                                      <p:tavLst>
                                        <p:tav tm="0">
                                          <p:val>
                                            <p:strVal val="1+#ppt_h/2"/>
                                          </p:val>
                                        </p:tav>
                                        <p:tav tm="100000">
                                          <p:val>
                                            <p:strVal val="#ppt_y"/>
                                          </p:val>
                                        </p:tav>
                                      </p:tavLst>
                                    </p:anim>
                                  </p:childTnLst>
                                </p:cTn>
                              </p:par>
                              <p:par>
                                <p:cTn id="75" presetID="2" presetClass="entr" presetSubtype="4" fill="hold" grpId="0" nodeType="withEffect">
                                  <p:stCondLst>
                                    <p:cond delay="0"/>
                                  </p:stCondLst>
                                  <p:childTnLst>
                                    <p:set>
                                      <p:cBhvr>
                                        <p:cTn id="76" dur="1" fill="hold">
                                          <p:stCondLst>
                                            <p:cond delay="0"/>
                                          </p:stCondLst>
                                        </p:cTn>
                                        <p:tgtEl>
                                          <p:spTgt spid="19"/>
                                        </p:tgtEl>
                                        <p:attrNameLst>
                                          <p:attrName>style.visibility</p:attrName>
                                        </p:attrNameLst>
                                      </p:cBhvr>
                                      <p:to>
                                        <p:strVal val="visible"/>
                                      </p:to>
                                    </p:set>
                                    <p:anim calcmode="lin" valueType="num">
                                      <p:cBhvr additive="base">
                                        <p:cTn id="77" dur="500" fill="hold"/>
                                        <p:tgtEl>
                                          <p:spTgt spid="19"/>
                                        </p:tgtEl>
                                        <p:attrNameLst>
                                          <p:attrName>ppt_x</p:attrName>
                                        </p:attrNameLst>
                                      </p:cBhvr>
                                      <p:tavLst>
                                        <p:tav tm="0">
                                          <p:val>
                                            <p:strVal val="#ppt_x"/>
                                          </p:val>
                                        </p:tav>
                                        <p:tav tm="100000">
                                          <p:val>
                                            <p:strVal val="#ppt_x"/>
                                          </p:val>
                                        </p:tav>
                                      </p:tavLst>
                                    </p:anim>
                                    <p:anim calcmode="lin" valueType="num">
                                      <p:cBhvr additive="base">
                                        <p:cTn id="78"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2" presetClass="entr" presetSubtype="4" fill="hold" grpId="0" nodeType="clickEffect">
                                  <p:stCondLst>
                                    <p:cond delay="0"/>
                                  </p:stCondLst>
                                  <p:childTnLst>
                                    <p:set>
                                      <p:cBhvr>
                                        <p:cTn id="82" dur="1" fill="hold">
                                          <p:stCondLst>
                                            <p:cond delay="0"/>
                                          </p:stCondLst>
                                        </p:cTn>
                                        <p:tgtEl>
                                          <p:spTgt spid="25"/>
                                        </p:tgtEl>
                                        <p:attrNameLst>
                                          <p:attrName>style.visibility</p:attrName>
                                        </p:attrNameLst>
                                      </p:cBhvr>
                                      <p:to>
                                        <p:strVal val="visible"/>
                                      </p:to>
                                    </p:set>
                                    <p:anim calcmode="lin" valueType="num">
                                      <p:cBhvr additive="base">
                                        <p:cTn id="83" dur="500" fill="hold"/>
                                        <p:tgtEl>
                                          <p:spTgt spid="25"/>
                                        </p:tgtEl>
                                        <p:attrNameLst>
                                          <p:attrName>ppt_x</p:attrName>
                                        </p:attrNameLst>
                                      </p:cBhvr>
                                      <p:tavLst>
                                        <p:tav tm="0">
                                          <p:val>
                                            <p:strVal val="#ppt_x"/>
                                          </p:val>
                                        </p:tav>
                                        <p:tav tm="100000">
                                          <p:val>
                                            <p:strVal val="#ppt_x"/>
                                          </p:val>
                                        </p:tav>
                                      </p:tavLst>
                                    </p:anim>
                                    <p:anim calcmode="lin" valueType="num">
                                      <p:cBhvr additive="base">
                                        <p:cTn id="84" dur="500" fill="hold"/>
                                        <p:tgtEl>
                                          <p:spTgt spid="25"/>
                                        </p:tgtEl>
                                        <p:attrNameLst>
                                          <p:attrName>ppt_y</p:attrName>
                                        </p:attrNameLst>
                                      </p:cBhvr>
                                      <p:tavLst>
                                        <p:tav tm="0">
                                          <p:val>
                                            <p:strVal val="1+#ppt_h/2"/>
                                          </p:val>
                                        </p:tav>
                                        <p:tav tm="100000">
                                          <p:val>
                                            <p:strVal val="#ppt_y"/>
                                          </p:val>
                                        </p:tav>
                                      </p:tavLst>
                                    </p:anim>
                                  </p:childTnLst>
                                </p:cTn>
                              </p:par>
                              <p:par>
                                <p:cTn id="85" presetID="2" presetClass="entr" presetSubtype="4" fill="hold" grpId="0" nodeType="withEffect">
                                  <p:stCondLst>
                                    <p:cond delay="0"/>
                                  </p:stCondLst>
                                  <p:childTnLst>
                                    <p:set>
                                      <p:cBhvr>
                                        <p:cTn id="86" dur="1" fill="hold">
                                          <p:stCondLst>
                                            <p:cond delay="0"/>
                                          </p:stCondLst>
                                        </p:cTn>
                                        <p:tgtEl>
                                          <p:spTgt spid="26"/>
                                        </p:tgtEl>
                                        <p:attrNameLst>
                                          <p:attrName>style.visibility</p:attrName>
                                        </p:attrNameLst>
                                      </p:cBhvr>
                                      <p:to>
                                        <p:strVal val="visible"/>
                                      </p:to>
                                    </p:set>
                                    <p:anim calcmode="lin" valueType="num">
                                      <p:cBhvr additive="base">
                                        <p:cTn id="87" dur="500" fill="hold"/>
                                        <p:tgtEl>
                                          <p:spTgt spid="26"/>
                                        </p:tgtEl>
                                        <p:attrNameLst>
                                          <p:attrName>ppt_x</p:attrName>
                                        </p:attrNameLst>
                                      </p:cBhvr>
                                      <p:tavLst>
                                        <p:tav tm="0">
                                          <p:val>
                                            <p:strVal val="#ppt_x"/>
                                          </p:val>
                                        </p:tav>
                                        <p:tav tm="100000">
                                          <p:val>
                                            <p:strVal val="#ppt_x"/>
                                          </p:val>
                                        </p:tav>
                                      </p:tavLst>
                                    </p:anim>
                                    <p:anim calcmode="lin" valueType="num">
                                      <p:cBhvr additive="base">
                                        <p:cTn id="88" dur="500" fill="hold"/>
                                        <p:tgtEl>
                                          <p:spTgt spid="26"/>
                                        </p:tgtEl>
                                        <p:attrNameLst>
                                          <p:attrName>ppt_y</p:attrName>
                                        </p:attrNameLst>
                                      </p:cBhvr>
                                      <p:tavLst>
                                        <p:tav tm="0">
                                          <p:val>
                                            <p:strVal val="1+#ppt_h/2"/>
                                          </p:val>
                                        </p:tav>
                                        <p:tav tm="100000">
                                          <p:val>
                                            <p:strVal val="#ppt_y"/>
                                          </p:val>
                                        </p:tav>
                                      </p:tavLst>
                                    </p:anim>
                                  </p:childTnLst>
                                </p:cTn>
                              </p:par>
                              <p:par>
                                <p:cTn id="89" presetID="2" presetClass="entr" presetSubtype="4" fill="hold" grpId="0" nodeType="withEffect">
                                  <p:stCondLst>
                                    <p:cond delay="0"/>
                                  </p:stCondLst>
                                  <p:childTnLst>
                                    <p:set>
                                      <p:cBhvr>
                                        <p:cTn id="90" dur="1" fill="hold">
                                          <p:stCondLst>
                                            <p:cond delay="0"/>
                                          </p:stCondLst>
                                        </p:cTn>
                                        <p:tgtEl>
                                          <p:spTgt spid="27"/>
                                        </p:tgtEl>
                                        <p:attrNameLst>
                                          <p:attrName>style.visibility</p:attrName>
                                        </p:attrNameLst>
                                      </p:cBhvr>
                                      <p:to>
                                        <p:strVal val="visible"/>
                                      </p:to>
                                    </p:set>
                                    <p:anim calcmode="lin" valueType="num">
                                      <p:cBhvr additive="base">
                                        <p:cTn id="91" dur="500" fill="hold"/>
                                        <p:tgtEl>
                                          <p:spTgt spid="27"/>
                                        </p:tgtEl>
                                        <p:attrNameLst>
                                          <p:attrName>ppt_x</p:attrName>
                                        </p:attrNameLst>
                                      </p:cBhvr>
                                      <p:tavLst>
                                        <p:tav tm="0">
                                          <p:val>
                                            <p:strVal val="#ppt_x"/>
                                          </p:val>
                                        </p:tav>
                                        <p:tav tm="100000">
                                          <p:val>
                                            <p:strVal val="#ppt_x"/>
                                          </p:val>
                                        </p:tav>
                                      </p:tavLst>
                                    </p:anim>
                                    <p:anim calcmode="lin" valueType="num">
                                      <p:cBhvr additive="base">
                                        <p:cTn id="92"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1" grpId="0" animBg="1"/>
      <p:bldP spid="15" grpId="0"/>
      <p:bldP spid="16" grpId="0" animBg="1"/>
      <p:bldP spid="17" grpId="0" animBg="1"/>
      <p:bldP spid="18" grpId="0"/>
      <p:bldP spid="19" grpId="0"/>
      <p:bldP spid="23" grpId="0" animBg="1"/>
      <p:bldP spid="24" grpId="0" animBg="1"/>
      <p:bldP spid="25" grpId="0" animBg="1"/>
      <p:bldP spid="26" grpId="0" animBg="1"/>
      <p:bldP spid="27"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A6FE567-13B4-914E-B4F4-9676D8A3F674}"/>
              </a:ext>
            </a:extLst>
          </p:cNvPr>
          <p:cNvSpPr>
            <a:spLocks noGrp="1"/>
          </p:cNvSpPr>
          <p:nvPr>
            <p:ph type="title"/>
          </p:nvPr>
        </p:nvSpPr>
        <p:spPr/>
        <p:txBody>
          <a:bodyPr/>
          <a:lstStyle/>
          <a:p>
            <a:r>
              <a:rPr lang="it-IT" dirty="0"/>
              <a:t>A USE-CASE</a:t>
            </a:r>
          </a:p>
        </p:txBody>
      </p:sp>
      <p:sp>
        <p:nvSpPr>
          <p:cNvPr id="3" name="Segnaposto contenuto 2">
            <a:extLst>
              <a:ext uri="{FF2B5EF4-FFF2-40B4-BE49-F238E27FC236}">
                <a16:creationId xmlns:a16="http://schemas.microsoft.com/office/drawing/2014/main" id="{4A0FA8D0-4459-C44D-8FB1-16E78A97A16B}"/>
              </a:ext>
            </a:extLst>
          </p:cNvPr>
          <p:cNvSpPr>
            <a:spLocks noGrp="1"/>
          </p:cNvSpPr>
          <p:nvPr>
            <p:ph idx="1"/>
          </p:nvPr>
        </p:nvSpPr>
        <p:spPr>
          <a:xfrm>
            <a:off x="6745990" y="6391500"/>
            <a:ext cx="4801242" cy="493139"/>
          </a:xfrm>
        </p:spPr>
        <p:txBody>
          <a:bodyPr>
            <a:normAutofit/>
          </a:bodyPr>
          <a:lstStyle/>
          <a:p>
            <a:r>
              <a:rPr lang="it-IT" sz="1500" dirty="0">
                <a:hlinkClick r:id="rId2"/>
              </a:rPr>
              <a:t>https://github.com/tim124058/ASUS-SmartHome-Exploit</a:t>
            </a:r>
            <a:endParaRPr lang="it-IT" sz="1500" dirty="0"/>
          </a:p>
        </p:txBody>
      </p:sp>
      <p:pic>
        <p:nvPicPr>
          <p:cNvPr id="4" name="Immagine 3">
            <a:extLst>
              <a:ext uri="{FF2B5EF4-FFF2-40B4-BE49-F238E27FC236}">
                <a16:creationId xmlns:a16="http://schemas.microsoft.com/office/drawing/2014/main" id="{E062FADB-7B2B-B149-992A-71433DFB3F08}"/>
              </a:ext>
            </a:extLst>
          </p:cNvPr>
          <p:cNvPicPr>
            <a:picLocks noChangeAspect="1"/>
          </p:cNvPicPr>
          <p:nvPr/>
        </p:nvPicPr>
        <p:blipFill>
          <a:blip r:embed="rId3"/>
          <a:stretch>
            <a:fillRect/>
          </a:stretch>
        </p:blipFill>
        <p:spPr>
          <a:xfrm>
            <a:off x="4531624" y="1256668"/>
            <a:ext cx="2227299" cy="2296902"/>
          </a:xfrm>
          <a:prstGeom prst="rect">
            <a:avLst/>
          </a:prstGeom>
        </p:spPr>
      </p:pic>
      <p:pic>
        <p:nvPicPr>
          <p:cNvPr id="7" name="Immagine 6">
            <a:extLst>
              <a:ext uri="{FF2B5EF4-FFF2-40B4-BE49-F238E27FC236}">
                <a16:creationId xmlns:a16="http://schemas.microsoft.com/office/drawing/2014/main" id="{ADD4F65D-96C5-E348-9F69-B4D483E8C558}"/>
              </a:ext>
            </a:extLst>
          </p:cNvPr>
          <p:cNvPicPr>
            <a:picLocks noChangeAspect="1"/>
          </p:cNvPicPr>
          <p:nvPr/>
        </p:nvPicPr>
        <p:blipFill>
          <a:blip r:embed="rId4"/>
          <a:stretch>
            <a:fillRect/>
          </a:stretch>
        </p:blipFill>
        <p:spPr>
          <a:xfrm>
            <a:off x="8993616" y="1962031"/>
            <a:ext cx="1151064" cy="1726596"/>
          </a:xfrm>
          <a:prstGeom prst="rect">
            <a:avLst/>
          </a:prstGeom>
        </p:spPr>
      </p:pic>
      <p:pic>
        <p:nvPicPr>
          <p:cNvPr id="9" name="Immagine 8">
            <a:extLst>
              <a:ext uri="{FF2B5EF4-FFF2-40B4-BE49-F238E27FC236}">
                <a16:creationId xmlns:a16="http://schemas.microsoft.com/office/drawing/2014/main" id="{D92DAD11-4425-EE49-ABF3-6DD02DC5F163}"/>
              </a:ext>
            </a:extLst>
          </p:cNvPr>
          <p:cNvPicPr>
            <a:picLocks noChangeAspect="1"/>
          </p:cNvPicPr>
          <p:nvPr/>
        </p:nvPicPr>
        <p:blipFill>
          <a:blip r:embed="rId5"/>
          <a:stretch>
            <a:fillRect/>
          </a:stretch>
        </p:blipFill>
        <p:spPr>
          <a:xfrm>
            <a:off x="510367" y="2484447"/>
            <a:ext cx="2516050" cy="2164973"/>
          </a:xfrm>
          <a:prstGeom prst="rect">
            <a:avLst/>
          </a:prstGeom>
        </p:spPr>
      </p:pic>
      <p:pic>
        <p:nvPicPr>
          <p:cNvPr id="13" name="Segnaposto contenuto 10" descr="Contratto">
            <a:extLst>
              <a:ext uri="{FF2B5EF4-FFF2-40B4-BE49-F238E27FC236}">
                <a16:creationId xmlns:a16="http://schemas.microsoft.com/office/drawing/2014/main" id="{AFF77846-20D6-854A-8FC4-714D16A5635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72023" y="7021126"/>
            <a:ext cx="1264427" cy="1264427"/>
          </a:xfrm>
          <a:prstGeom prst="rect">
            <a:avLst/>
          </a:prstGeom>
          <a:effectLst>
            <a:outerShdw blurRad="50800" dist="38100" dir="2700000" algn="tl" rotWithShape="0">
              <a:prstClr val="black">
                <a:alpha val="40000"/>
              </a:prstClr>
            </a:outerShdw>
          </a:effectLst>
        </p:spPr>
      </p:pic>
      <p:pic>
        <p:nvPicPr>
          <p:cNvPr id="14" name="Immagine 13">
            <a:extLst>
              <a:ext uri="{FF2B5EF4-FFF2-40B4-BE49-F238E27FC236}">
                <a16:creationId xmlns:a16="http://schemas.microsoft.com/office/drawing/2014/main" id="{51B1018E-39E0-9A4A-83FC-25B250D4D4B7}"/>
              </a:ext>
            </a:extLst>
          </p:cNvPr>
          <p:cNvPicPr>
            <a:picLocks noChangeAspect="1"/>
          </p:cNvPicPr>
          <p:nvPr/>
        </p:nvPicPr>
        <p:blipFill>
          <a:blip r:embed="rId8"/>
          <a:stretch>
            <a:fillRect/>
          </a:stretch>
        </p:blipFill>
        <p:spPr>
          <a:xfrm>
            <a:off x="9846570" y="1645986"/>
            <a:ext cx="1950366" cy="3362700"/>
          </a:xfrm>
          <a:prstGeom prst="rect">
            <a:avLst/>
          </a:prstGeom>
        </p:spPr>
      </p:pic>
      <p:pic>
        <p:nvPicPr>
          <p:cNvPr id="15" name="Segnaposto contenuto 10" descr="Contratto">
            <a:extLst>
              <a:ext uri="{FF2B5EF4-FFF2-40B4-BE49-F238E27FC236}">
                <a16:creationId xmlns:a16="http://schemas.microsoft.com/office/drawing/2014/main" id="{E9BA9215-37A8-9349-B934-6D79DA81E8F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889245" y="7021125"/>
            <a:ext cx="1264427" cy="1264427"/>
          </a:xfrm>
          <a:prstGeom prst="rect">
            <a:avLst/>
          </a:prstGeom>
          <a:effectLst>
            <a:outerShdw blurRad="50800" dist="38100" dir="2700000" algn="tl" rotWithShape="0">
              <a:prstClr val="black">
                <a:alpha val="40000"/>
              </a:prstClr>
            </a:outerShdw>
          </a:effectLst>
        </p:spPr>
      </p:pic>
      <p:pic>
        <p:nvPicPr>
          <p:cNvPr id="16" name="Segnaposto contenuto 10" descr="Contratto">
            <a:extLst>
              <a:ext uri="{FF2B5EF4-FFF2-40B4-BE49-F238E27FC236}">
                <a16:creationId xmlns:a16="http://schemas.microsoft.com/office/drawing/2014/main" id="{8837F4DA-A3D7-C743-92C6-509074C79A67}"/>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006468" y="7021125"/>
            <a:ext cx="1264426" cy="1264426"/>
          </a:xfrm>
          <a:prstGeom prst="rect">
            <a:avLst/>
          </a:prstGeom>
          <a:effectLst>
            <a:outerShdw blurRad="50800" dist="38100" dir="2700000" algn="tl" rotWithShape="0">
              <a:prstClr val="black">
                <a:alpha val="40000"/>
              </a:prstClr>
            </a:outerShdw>
          </a:effectLst>
        </p:spPr>
      </p:pic>
      <p:sp>
        <p:nvSpPr>
          <p:cNvPr id="17" name="Rettangolo 16">
            <a:extLst>
              <a:ext uri="{FF2B5EF4-FFF2-40B4-BE49-F238E27FC236}">
                <a16:creationId xmlns:a16="http://schemas.microsoft.com/office/drawing/2014/main" id="{C0CE0442-322B-5F4C-92F4-EC7BF663CDCD}"/>
              </a:ext>
            </a:extLst>
          </p:cNvPr>
          <p:cNvSpPr/>
          <p:nvPr/>
        </p:nvSpPr>
        <p:spPr>
          <a:xfrm>
            <a:off x="1210799" y="2257712"/>
            <a:ext cx="1279517" cy="369332"/>
          </a:xfrm>
          <a:prstGeom prst="rect">
            <a:avLst/>
          </a:prstGeom>
        </p:spPr>
        <p:txBody>
          <a:bodyPr wrap="none">
            <a:spAutoFit/>
          </a:bodyPr>
          <a:lstStyle/>
          <a:p>
            <a:r>
              <a:rPr lang="en-US" dirty="0"/>
              <a:t>Mobile App</a:t>
            </a:r>
            <a:endParaRPr lang="it-IT" dirty="0"/>
          </a:p>
        </p:txBody>
      </p:sp>
      <p:sp>
        <p:nvSpPr>
          <p:cNvPr id="18" name="Rettangolo 17">
            <a:extLst>
              <a:ext uri="{FF2B5EF4-FFF2-40B4-BE49-F238E27FC236}">
                <a16:creationId xmlns:a16="http://schemas.microsoft.com/office/drawing/2014/main" id="{D990EBEB-4CE7-8A49-BD40-0A345CA0CC05}"/>
              </a:ext>
            </a:extLst>
          </p:cNvPr>
          <p:cNvSpPr/>
          <p:nvPr/>
        </p:nvSpPr>
        <p:spPr>
          <a:xfrm>
            <a:off x="8818935" y="1727756"/>
            <a:ext cx="1186159" cy="369332"/>
          </a:xfrm>
          <a:prstGeom prst="rect">
            <a:avLst/>
          </a:prstGeom>
        </p:spPr>
        <p:txBody>
          <a:bodyPr wrap="none">
            <a:spAutoFit/>
          </a:bodyPr>
          <a:lstStyle/>
          <a:p>
            <a:r>
              <a:rPr lang="en-US" dirty="0"/>
              <a:t>Smart Lock</a:t>
            </a:r>
            <a:endParaRPr lang="it-IT" dirty="0"/>
          </a:p>
        </p:txBody>
      </p:sp>
      <p:sp>
        <p:nvSpPr>
          <p:cNvPr id="19" name="Rettangolo 18">
            <a:extLst>
              <a:ext uri="{FF2B5EF4-FFF2-40B4-BE49-F238E27FC236}">
                <a16:creationId xmlns:a16="http://schemas.microsoft.com/office/drawing/2014/main" id="{0D42F1CF-D51D-184D-A1AD-0B71D7E710D4}"/>
              </a:ext>
            </a:extLst>
          </p:cNvPr>
          <p:cNvSpPr/>
          <p:nvPr/>
        </p:nvSpPr>
        <p:spPr>
          <a:xfrm>
            <a:off x="4825502" y="988471"/>
            <a:ext cx="1744195" cy="369332"/>
          </a:xfrm>
          <a:prstGeom prst="rect">
            <a:avLst/>
          </a:prstGeom>
        </p:spPr>
        <p:txBody>
          <a:bodyPr wrap="none">
            <a:spAutoFit/>
          </a:bodyPr>
          <a:lstStyle/>
          <a:p>
            <a:r>
              <a:rPr lang="en-US" dirty="0"/>
              <a:t>Smart Home Hub</a:t>
            </a:r>
            <a:endParaRPr lang="it-IT" dirty="0"/>
          </a:p>
        </p:txBody>
      </p:sp>
      <p:pic>
        <p:nvPicPr>
          <p:cNvPr id="22" name="Immagine 21">
            <a:extLst>
              <a:ext uri="{FF2B5EF4-FFF2-40B4-BE49-F238E27FC236}">
                <a16:creationId xmlns:a16="http://schemas.microsoft.com/office/drawing/2014/main" id="{A07EB448-B06C-E84A-B152-836C4250413A}"/>
              </a:ext>
            </a:extLst>
          </p:cNvPr>
          <p:cNvPicPr>
            <a:picLocks noChangeAspect="1"/>
          </p:cNvPicPr>
          <p:nvPr/>
        </p:nvPicPr>
        <p:blipFill>
          <a:blip r:embed="rId13"/>
          <a:stretch>
            <a:fillRect/>
          </a:stretch>
        </p:blipFill>
        <p:spPr>
          <a:xfrm>
            <a:off x="3207758" y="2298192"/>
            <a:ext cx="612533" cy="714622"/>
          </a:xfrm>
          <a:prstGeom prst="rect">
            <a:avLst/>
          </a:prstGeom>
        </p:spPr>
      </p:pic>
      <p:sp>
        <p:nvSpPr>
          <p:cNvPr id="25" name="Freccia bidirezionale orizzontale 24">
            <a:extLst>
              <a:ext uri="{FF2B5EF4-FFF2-40B4-BE49-F238E27FC236}">
                <a16:creationId xmlns:a16="http://schemas.microsoft.com/office/drawing/2014/main" id="{D7EB52EC-BE54-7A4C-80D3-F2C5B20BE7BC}"/>
              </a:ext>
            </a:extLst>
          </p:cNvPr>
          <p:cNvSpPr/>
          <p:nvPr/>
        </p:nvSpPr>
        <p:spPr>
          <a:xfrm rot="20314621">
            <a:off x="2701439" y="3222906"/>
            <a:ext cx="1981266" cy="354741"/>
          </a:xfrm>
          <a:prstGeom prst="lef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highlight>
                <a:srgbClr val="FF0000"/>
              </a:highlight>
            </a:endParaRPr>
          </a:p>
        </p:txBody>
      </p:sp>
      <p:sp>
        <p:nvSpPr>
          <p:cNvPr id="26" name="Freccia bidirezionale orizzontale 25">
            <a:extLst>
              <a:ext uri="{FF2B5EF4-FFF2-40B4-BE49-F238E27FC236}">
                <a16:creationId xmlns:a16="http://schemas.microsoft.com/office/drawing/2014/main" id="{1E954448-1E98-3844-A8F2-03CAEC89A78E}"/>
              </a:ext>
            </a:extLst>
          </p:cNvPr>
          <p:cNvSpPr/>
          <p:nvPr/>
        </p:nvSpPr>
        <p:spPr>
          <a:xfrm rot="418165">
            <a:off x="6703443" y="2671203"/>
            <a:ext cx="2243879" cy="389993"/>
          </a:xfrm>
          <a:prstGeom prst="lef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highlight>
                <a:srgbClr val="FF0000"/>
              </a:highlight>
            </a:endParaRPr>
          </a:p>
        </p:txBody>
      </p:sp>
      <p:pic>
        <p:nvPicPr>
          <p:cNvPr id="27" name="Immagine 26">
            <a:extLst>
              <a:ext uri="{FF2B5EF4-FFF2-40B4-BE49-F238E27FC236}">
                <a16:creationId xmlns:a16="http://schemas.microsoft.com/office/drawing/2014/main" id="{EF3564B9-2A5C-5643-9D2B-C4AE2C8ABC47}"/>
              </a:ext>
            </a:extLst>
          </p:cNvPr>
          <p:cNvPicPr>
            <a:picLocks noChangeAspect="1"/>
          </p:cNvPicPr>
          <p:nvPr/>
        </p:nvPicPr>
        <p:blipFill>
          <a:blip r:embed="rId13"/>
          <a:stretch>
            <a:fillRect/>
          </a:stretch>
        </p:blipFill>
        <p:spPr>
          <a:xfrm>
            <a:off x="7571493" y="1727756"/>
            <a:ext cx="612533" cy="714622"/>
          </a:xfrm>
          <a:prstGeom prst="rect">
            <a:avLst/>
          </a:prstGeom>
        </p:spPr>
      </p:pic>
      <p:pic>
        <p:nvPicPr>
          <p:cNvPr id="31" name="Immagine 30">
            <a:extLst>
              <a:ext uri="{FF2B5EF4-FFF2-40B4-BE49-F238E27FC236}">
                <a16:creationId xmlns:a16="http://schemas.microsoft.com/office/drawing/2014/main" id="{7B9C7FF6-4A55-A341-834D-95673CE5D171}"/>
              </a:ext>
            </a:extLst>
          </p:cNvPr>
          <p:cNvPicPr>
            <a:picLocks noChangeAspect="1"/>
          </p:cNvPicPr>
          <p:nvPr/>
        </p:nvPicPr>
        <p:blipFill>
          <a:blip r:embed="rId14">
            <a:duotone>
              <a:prstClr val="black"/>
              <a:srgbClr val="FF0000">
                <a:tint val="45000"/>
                <a:satMod val="400000"/>
              </a:srgbClr>
            </a:duotone>
          </a:blip>
          <a:stretch>
            <a:fillRect/>
          </a:stretch>
        </p:blipFill>
        <p:spPr>
          <a:xfrm>
            <a:off x="262249" y="4561893"/>
            <a:ext cx="893585" cy="893585"/>
          </a:xfrm>
          <a:prstGeom prst="rect">
            <a:avLst/>
          </a:prstGeom>
        </p:spPr>
      </p:pic>
      <p:pic>
        <p:nvPicPr>
          <p:cNvPr id="34" name="Immagine 33">
            <a:extLst>
              <a:ext uri="{FF2B5EF4-FFF2-40B4-BE49-F238E27FC236}">
                <a16:creationId xmlns:a16="http://schemas.microsoft.com/office/drawing/2014/main" id="{87351DAB-0813-7143-AC8F-696CCFF0B9F9}"/>
              </a:ext>
            </a:extLst>
          </p:cNvPr>
          <p:cNvPicPr>
            <a:picLocks noChangeAspect="1"/>
          </p:cNvPicPr>
          <p:nvPr/>
        </p:nvPicPr>
        <p:blipFill>
          <a:blip r:embed="rId14">
            <a:duotone>
              <a:prstClr val="black"/>
              <a:srgbClr val="FF0000">
                <a:tint val="45000"/>
                <a:satMod val="400000"/>
              </a:srgbClr>
            </a:duotone>
          </a:blip>
          <a:stretch>
            <a:fillRect/>
          </a:stretch>
        </p:blipFill>
        <p:spPr>
          <a:xfrm>
            <a:off x="4327412" y="183467"/>
            <a:ext cx="893585" cy="893585"/>
          </a:xfrm>
          <a:prstGeom prst="rect">
            <a:avLst/>
          </a:prstGeom>
        </p:spPr>
      </p:pic>
      <p:pic>
        <p:nvPicPr>
          <p:cNvPr id="36" name="Immagine 35">
            <a:extLst>
              <a:ext uri="{FF2B5EF4-FFF2-40B4-BE49-F238E27FC236}">
                <a16:creationId xmlns:a16="http://schemas.microsoft.com/office/drawing/2014/main" id="{FD3C290D-66AA-E941-921C-E890D7423125}"/>
              </a:ext>
            </a:extLst>
          </p:cNvPr>
          <p:cNvPicPr>
            <a:picLocks noChangeAspect="1"/>
          </p:cNvPicPr>
          <p:nvPr/>
        </p:nvPicPr>
        <p:blipFill>
          <a:blip r:embed="rId15"/>
          <a:stretch>
            <a:fillRect/>
          </a:stretch>
        </p:blipFill>
        <p:spPr>
          <a:xfrm>
            <a:off x="5220997" y="436275"/>
            <a:ext cx="2321547" cy="462714"/>
          </a:xfrm>
          <a:prstGeom prst="rect">
            <a:avLst/>
          </a:prstGeom>
        </p:spPr>
      </p:pic>
      <p:pic>
        <p:nvPicPr>
          <p:cNvPr id="38" name="Immagine 37">
            <a:extLst>
              <a:ext uri="{FF2B5EF4-FFF2-40B4-BE49-F238E27FC236}">
                <a16:creationId xmlns:a16="http://schemas.microsoft.com/office/drawing/2014/main" id="{673C8E73-7EB3-5A40-8E41-207941205ED1}"/>
              </a:ext>
            </a:extLst>
          </p:cNvPr>
          <p:cNvPicPr>
            <a:picLocks noChangeAspect="1"/>
          </p:cNvPicPr>
          <p:nvPr/>
        </p:nvPicPr>
        <p:blipFill>
          <a:blip r:embed="rId16"/>
          <a:stretch>
            <a:fillRect/>
          </a:stretch>
        </p:blipFill>
        <p:spPr>
          <a:xfrm>
            <a:off x="1186757" y="4806745"/>
            <a:ext cx="2356471" cy="417814"/>
          </a:xfrm>
          <a:prstGeom prst="rect">
            <a:avLst/>
          </a:prstGeom>
        </p:spPr>
      </p:pic>
      <p:pic>
        <p:nvPicPr>
          <p:cNvPr id="39" name="Immagine 38">
            <a:extLst>
              <a:ext uri="{FF2B5EF4-FFF2-40B4-BE49-F238E27FC236}">
                <a16:creationId xmlns:a16="http://schemas.microsoft.com/office/drawing/2014/main" id="{DC84D098-8232-1D42-A959-5760717CFD15}"/>
              </a:ext>
            </a:extLst>
          </p:cNvPr>
          <p:cNvPicPr>
            <a:picLocks noChangeAspect="1"/>
          </p:cNvPicPr>
          <p:nvPr/>
        </p:nvPicPr>
        <p:blipFill>
          <a:blip r:embed="rId17"/>
          <a:stretch>
            <a:fillRect/>
          </a:stretch>
        </p:blipFill>
        <p:spPr>
          <a:xfrm>
            <a:off x="4774204" y="4486932"/>
            <a:ext cx="1950366" cy="1950366"/>
          </a:xfrm>
          <a:prstGeom prst="rect">
            <a:avLst/>
          </a:prstGeom>
        </p:spPr>
      </p:pic>
      <p:sp>
        <p:nvSpPr>
          <p:cNvPr id="40" name="Freccia bidirezionale orizzontale 39">
            <a:extLst>
              <a:ext uri="{FF2B5EF4-FFF2-40B4-BE49-F238E27FC236}">
                <a16:creationId xmlns:a16="http://schemas.microsoft.com/office/drawing/2014/main" id="{8B5BC6AB-E85E-5644-B9DF-B85E30A41E59}"/>
              </a:ext>
            </a:extLst>
          </p:cNvPr>
          <p:cNvSpPr/>
          <p:nvPr/>
        </p:nvSpPr>
        <p:spPr>
          <a:xfrm rot="11881325">
            <a:off x="3016391" y="4408886"/>
            <a:ext cx="2033268" cy="386588"/>
          </a:xfrm>
          <a:prstGeom prst="lef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highlight>
                <a:srgbClr val="FF0000"/>
              </a:highlight>
            </a:endParaRPr>
          </a:p>
        </p:txBody>
      </p:sp>
      <p:sp>
        <p:nvSpPr>
          <p:cNvPr id="41" name="Freccia bidirezionale orizzontale 40">
            <a:extLst>
              <a:ext uri="{FF2B5EF4-FFF2-40B4-BE49-F238E27FC236}">
                <a16:creationId xmlns:a16="http://schemas.microsoft.com/office/drawing/2014/main" id="{66FC700D-1942-F648-AF32-A3BCA650E89D}"/>
              </a:ext>
            </a:extLst>
          </p:cNvPr>
          <p:cNvSpPr/>
          <p:nvPr/>
        </p:nvSpPr>
        <p:spPr>
          <a:xfrm rot="15786264">
            <a:off x="5270955" y="3680558"/>
            <a:ext cx="993157" cy="386588"/>
          </a:xfrm>
          <a:prstGeom prst="lef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highlight>
                <a:srgbClr val="FF0000"/>
              </a:highlight>
            </a:endParaRPr>
          </a:p>
        </p:txBody>
      </p:sp>
      <p:pic>
        <p:nvPicPr>
          <p:cNvPr id="42" name="Immagine 41">
            <a:extLst>
              <a:ext uri="{FF2B5EF4-FFF2-40B4-BE49-F238E27FC236}">
                <a16:creationId xmlns:a16="http://schemas.microsoft.com/office/drawing/2014/main" id="{807E2A11-08F2-7C4E-973B-D2F29475CFE3}"/>
              </a:ext>
            </a:extLst>
          </p:cNvPr>
          <p:cNvPicPr>
            <a:picLocks noChangeAspect="1"/>
          </p:cNvPicPr>
          <p:nvPr/>
        </p:nvPicPr>
        <p:blipFill>
          <a:blip r:embed="rId18"/>
          <a:stretch>
            <a:fillRect/>
          </a:stretch>
        </p:blipFill>
        <p:spPr>
          <a:xfrm>
            <a:off x="10036017" y="1748817"/>
            <a:ext cx="1541784" cy="3351704"/>
          </a:xfrm>
          <a:prstGeom prst="rect">
            <a:avLst/>
          </a:prstGeom>
        </p:spPr>
      </p:pic>
      <p:pic>
        <p:nvPicPr>
          <p:cNvPr id="28" name="Immagine 27">
            <a:extLst>
              <a:ext uri="{FF2B5EF4-FFF2-40B4-BE49-F238E27FC236}">
                <a16:creationId xmlns:a16="http://schemas.microsoft.com/office/drawing/2014/main" id="{BE0F7371-AC99-D44E-9F7C-0199272CE529}"/>
              </a:ext>
            </a:extLst>
          </p:cNvPr>
          <p:cNvPicPr>
            <a:picLocks noChangeAspect="1"/>
          </p:cNvPicPr>
          <p:nvPr/>
        </p:nvPicPr>
        <p:blipFill>
          <a:blip r:embed="rId19"/>
          <a:stretch>
            <a:fillRect/>
          </a:stretch>
        </p:blipFill>
        <p:spPr>
          <a:xfrm>
            <a:off x="6534653" y="978264"/>
            <a:ext cx="657843" cy="645272"/>
          </a:xfrm>
          <a:prstGeom prst="rect">
            <a:avLst/>
          </a:prstGeom>
        </p:spPr>
      </p:pic>
      <p:pic>
        <p:nvPicPr>
          <p:cNvPr id="29" name="Immagine 28">
            <a:extLst>
              <a:ext uri="{FF2B5EF4-FFF2-40B4-BE49-F238E27FC236}">
                <a16:creationId xmlns:a16="http://schemas.microsoft.com/office/drawing/2014/main" id="{389035DD-30BA-2B41-A428-220BC53AEC10}"/>
              </a:ext>
            </a:extLst>
          </p:cNvPr>
          <p:cNvPicPr>
            <a:picLocks noChangeAspect="1"/>
          </p:cNvPicPr>
          <p:nvPr/>
        </p:nvPicPr>
        <p:blipFill>
          <a:blip r:embed="rId19"/>
          <a:stretch>
            <a:fillRect/>
          </a:stretch>
        </p:blipFill>
        <p:spPr>
          <a:xfrm>
            <a:off x="580732" y="1886867"/>
            <a:ext cx="657843" cy="645272"/>
          </a:xfrm>
          <a:prstGeom prst="rect">
            <a:avLst/>
          </a:prstGeom>
        </p:spPr>
      </p:pic>
      <p:pic>
        <p:nvPicPr>
          <p:cNvPr id="30" name="Immagine 29">
            <a:extLst>
              <a:ext uri="{FF2B5EF4-FFF2-40B4-BE49-F238E27FC236}">
                <a16:creationId xmlns:a16="http://schemas.microsoft.com/office/drawing/2014/main" id="{E0085AF1-10BE-4D47-9B8D-15B3EB16D746}"/>
              </a:ext>
            </a:extLst>
          </p:cNvPr>
          <p:cNvPicPr>
            <a:picLocks noChangeAspect="1"/>
          </p:cNvPicPr>
          <p:nvPr/>
        </p:nvPicPr>
        <p:blipFill>
          <a:blip r:embed="rId20"/>
          <a:stretch>
            <a:fillRect/>
          </a:stretch>
        </p:blipFill>
        <p:spPr>
          <a:xfrm>
            <a:off x="6493593" y="4461466"/>
            <a:ext cx="657843" cy="647644"/>
          </a:xfrm>
          <a:prstGeom prst="rect">
            <a:avLst/>
          </a:prstGeom>
          <a:ln>
            <a:noFill/>
          </a:ln>
        </p:spPr>
      </p:pic>
    </p:spTree>
    <p:extLst>
      <p:ext uri="{BB962C8B-B14F-4D97-AF65-F5344CB8AC3E}">
        <p14:creationId xmlns:p14="http://schemas.microsoft.com/office/powerpoint/2010/main" val="9289935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500" fill="hold"/>
                                        <p:tgtEl>
                                          <p:spTgt spid="17"/>
                                        </p:tgtEl>
                                        <p:attrNameLst>
                                          <p:attrName>ppt_x</p:attrName>
                                        </p:attrNameLst>
                                      </p:cBhvr>
                                      <p:tavLst>
                                        <p:tav tm="0">
                                          <p:val>
                                            <p:strVal val="#ppt_x"/>
                                          </p:val>
                                        </p:tav>
                                        <p:tav tm="100000">
                                          <p:val>
                                            <p:strVal val="#ppt_x"/>
                                          </p:val>
                                        </p:tav>
                                      </p:tavLst>
                                    </p:anim>
                                    <p:anim calcmode="lin" valueType="num">
                                      <p:cBhvr additive="base">
                                        <p:cTn id="12"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fill="hold"/>
                                        <p:tgtEl>
                                          <p:spTgt spid="4"/>
                                        </p:tgtEl>
                                        <p:attrNameLst>
                                          <p:attrName>ppt_x</p:attrName>
                                        </p:attrNameLst>
                                      </p:cBhvr>
                                      <p:tavLst>
                                        <p:tav tm="0">
                                          <p:val>
                                            <p:strVal val="#ppt_x"/>
                                          </p:val>
                                        </p:tav>
                                        <p:tav tm="100000">
                                          <p:val>
                                            <p:strVal val="#ppt_x"/>
                                          </p:val>
                                        </p:tav>
                                      </p:tavLst>
                                    </p:anim>
                                    <p:anim calcmode="lin" valueType="num">
                                      <p:cBhvr additive="base">
                                        <p:cTn id="18" dur="500" fill="hold"/>
                                        <p:tgtEl>
                                          <p:spTgt spid="4"/>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anim calcmode="lin" valueType="num">
                                      <p:cBhvr additive="base">
                                        <p:cTn id="21" dur="500" fill="hold"/>
                                        <p:tgtEl>
                                          <p:spTgt spid="19"/>
                                        </p:tgtEl>
                                        <p:attrNameLst>
                                          <p:attrName>ppt_x</p:attrName>
                                        </p:attrNameLst>
                                      </p:cBhvr>
                                      <p:tavLst>
                                        <p:tav tm="0">
                                          <p:val>
                                            <p:strVal val="#ppt_x"/>
                                          </p:val>
                                        </p:tav>
                                        <p:tav tm="100000">
                                          <p:val>
                                            <p:strVal val="#ppt_x"/>
                                          </p:val>
                                        </p:tav>
                                      </p:tavLst>
                                    </p:anim>
                                    <p:anim calcmode="lin" valueType="num">
                                      <p:cBhvr additive="base">
                                        <p:cTn id="22"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 calcmode="lin" valueType="num">
                                      <p:cBhvr additive="base">
                                        <p:cTn id="27" dur="500" fill="hold"/>
                                        <p:tgtEl>
                                          <p:spTgt spid="7"/>
                                        </p:tgtEl>
                                        <p:attrNameLst>
                                          <p:attrName>ppt_x</p:attrName>
                                        </p:attrNameLst>
                                      </p:cBhvr>
                                      <p:tavLst>
                                        <p:tav tm="0">
                                          <p:val>
                                            <p:strVal val="#ppt_x"/>
                                          </p:val>
                                        </p:tav>
                                        <p:tav tm="100000">
                                          <p:val>
                                            <p:strVal val="#ppt_x"/>
                                          </p:val>
                                        </p:tav>
                                      </p:tavLst>
                                    </p:anim>
                                    <p:anim calcmode="lin" valueType="num">
                                      <p:cBhvr additive="base">
                                        <p:cTn id="28" dur="500" fill="hold"/>
                                        <p:tgtEl>
                                          <p:spTgt spid="7"/>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anim calcmode="lin" valueType="num">
                                      <p:cBhvr additive="base">
                                        <p:cTn id="31" dur="500" fill="hold"/>
                                        <p:tgtEl>
                                          <p:spTgt spid="18"/>
                                        </p:tgtEl>
                                        <p:attrNameLst>
                                          <p:attrName>ppt_x</p:attrName>
                                        </p:attrNameLst>
                                      </p:cBhvr>
                                      <p:tavLst>
                                        <p:tav tm="0">
                                          <p:val>
                                            <p:strVal val="#ppt_x"/>
                                          </p:val>
                                        </p:tav>
                                        <p:tav tm="100000">
                                          <p:val>
                                            <p:strVal val="#ppt_x"/>
                                          </p:val>
                                        </p:tav>
                                      </p:tavLst>
                                    </p:anim>
                                    <p:anim calcmode="lin" valueType="num">
                                      <p:cBhvr additive="base">
                                        <p:cTn id="32" dur="500" fill="hold"/>
                                        <p:tgtEl>
                                          <p:spTgt spid="18"/>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14"/>
                                        </p:tgtEl>
                                        <p:attrNameLst>
                                          <p:attrName>style.visibility</p:attrName>
                                        </p:attrNameLst>
                                      </p:cBhvr>
                                      <p:to>
                                        <p:strVal val="visible"/>
                                      </p:to>
                                    </p:set>
                                    <p:anim calcmode="lin" valueType="num">
                                      <p:cBhvr additive="base">
                                        <p:cTn id="35" dur="500" fill="hold"/>
                                        <p:tgtEl>
                                          <p:spTgt spid="14"/>
                                        </p:tgtEl>
                                        <p:attrNameLst>
                                          <p:attrName>ppt_x</p:attrName>
                                        </p:attrNameLst>
                                      </p:cBhvr>
                                      <p:tavLst>
                                        <p:tav tm="0">
                                          <p:val>
                                            <p:strVal val="#ppt_x"/>
                                          </p:val>
                                        </p:tav>
                                        <p:tav tm="100000">
                                          <p:val>
                                            <p:strVal val="#ppt_x"/>
                                          </p:val>
                                        </p:tav>
                                      </p:tavLst>
                                    </p:anim>
                                    <p:anim calcmode="lin" valueType="num">
                                      <p:cBhvr additive="base">
                                        <p:cTn id="36"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25"/>
                                        </p:tgtEl>
                                        <p:attrNameLst>
                                          <p:attrName>style.visibility</p:attrName>
                                        </p:attrNameLst>
                                      </p:cBhvr>
                                      <p:to>
                                        <p:strVal val="visible"/>
                                      </p:to>
                                    </p:set>
                                    <p:anim calcmode="lin" valueType="num">
                                      <p:cBhvr additive="base">
                                        <p:cTn id="41" dur="500" fill="hold"/>
                                        <p:tgtEl>
                                          <p:spTgt spid="25"/>
                                        </p:tgtEl>
                                        <p:attrNameLst>
                                          <p:attrName>ppt_x</p:attrName>
                                        </p:attrNameLst>
                                      </p:cBhvr>
                                      <p:tavLst>
                                        <p:tav tm="0">
                                          <p:val>
                                            <p:strVal val="#ppt_x"/>
                                          </p:val>
                                        </p:tav>
                                        <p:tav tm="100000">
                                          <p:val>
                                            <p:strVal val="#ppt_x"/>
                                          </p:val>
                                        </p:tav>
                                      </p:tavLst>
                                    </p:anim>
                                    <p:anim calcmode="lin" valueType="num">
                                      <p:cBhvr additive="base">
                                        <p:cTn id="42" dur="500" fill="hold"/>
                                        <p:tgtEl>
                                          <p:spTgt spid="25"/>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26"/>
                                        </p:tgtEl>
                                        <p:attrNameLst>
                                          <p:attrName>style.visibility</p:attrName>
                                        </p:attrNameLst>
                                      </p:cBhvr>
                                      <p:to>
                                        <p:strVal val="visible"/>
                                      </p:to>
                                    </p:set>
                                    <p:anim calcmode="lin" valueType="num">
                                      <p:cBhvr additive="base">
                                        <p:cTn id="45" dur="500" fill="hold"/>
                                        <p:tgtEl>
                                          <p:spTgt spid="26"/>
                                        </p:tgtEl>
                                        <p:attrNameLst>
                                          <p:attrName>ppt_x</p:attrName>
                                        </p:attrNameLst>
                                      </p:cBhvr>
                                      <p:tavLst>
                                        <p:tav tm="0">
                                          <p:val>
                                            <p:strVal val="#ppt_x"/>
                                          </p:val>
                                        </p:tav>
                                        <p:tav tm="100000">
                                          <p:val>
                                            <p:strVal val="#ppt_x"/>
                                          </p:val>
                                        </p:tav>
                                      </p:tavLst>
                                    </p:anim>
                                    <p:anim calcmode="lin" valueType="num">
                                      <p:cBhvr additive="base">
                                        <p:cTn id="46"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nodeType="clickEffect">
                                  <p:stCondLst>
                                    <p:cond delay="0"/>
                                  </p:stCondLst>
                                  <p:childTnLst>
                                    <p:set>
                                      <p:cBhvr>
                                        <p:cTn id="50" dur="1" fill="hold">
                                          <p:stCondLst>
                                            <p:cond delay="0"/>
                                          </p:stCondLst>
                                        </p:cTn>
                                        <p:tgtEl>
                                          <p:spTgt spid="29"/>
                                        </p:tgtEl>
                                        <p:attrNameLst>
                                          <p:attrName>style.visibility</p:attrName>
                                        </p:attrNameLst>
                                      </p:cBhvr>
                                      <p:to>
                                        <p:strVal val="visible"/>
                                      </p:to>
                                    </p:set>
                                    <p:anim calcmode="lin" valueType="num">
                                      <p:cBhvr additive="base">
                                        <p:cTn id="51" dur="500" fill="hold"/>
                                        <p:tgtEl>
                                          <p:spTgt spid="29"/>
                                        </p:tgtEl>
                                        <p:attrNameLst>
                                          <p:attrName>ppt_x</p:attrName>
                                        </p:attrNameLst>
                                      </p:cBhvr>
                                      <p:tavLst>
                                        <p:tav tm="0">
                                          <p:val>
                                            <p:strVal val="#ppt_x"/>
                                          </p:val>
                                        </p:tav>
                                        <p:tav tm="100000">
                                          <p:val>
                                            <p:strVal val="#ppt_x"/>
                                          </p:val>
                                        </p:tav>
                                      </p:tavLst>
                                    </p:anim>
                                    <p:anim calcmode="lin" valueType="num">
                                      <p:cBhvr additive="base">
                                        <p:cTn id="52" dur="500" fill="hold"/>
                                        <p:tgtEl>
                                          <p:spTgt spid="29"/>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31"/>
                                        </p:tgtEl>
                                        <p:attrNameLst>
                                          <p:attrName>style.visibility</p:attrName>
                                        </p:attrNameLst>
                                      </p:cBhvr>
                                      <p:to>
                                        <p:strVal val="visible"/>
                                      </p:to>
                                    </p:set>
                                    <p:anim calcmode="lin" valueType="num">
                                      <p:cBhvr additive="base">
                                        <p:cTn id="55" dur="500" fill="hold"/>
                                        <p:tgtEl>
                                          <p:spTgt spid="31"/>
                                        </p:tgtEl>
                                        <p:attrNameLst>
                                          <p:attrName>ppt_x</p:attrName>
                                        </p:attrNameLst>
                                      </p:cBhvr>
                                      <p:tavLst>
                                        <p:tav tm="0">
                                          <p:val>
                                            <p:strVal val="#ppt_x"/>
                                          </p:val>
                                        </p:tav>
                                        <p:tav tm="100000">
                                          <p:val>
                                            <p:strVal val="#ppt_x"/>
                                          </p:val>
                                        </p:tav>
                                      </p:tavLst>
                                    </p:anim>
                                    <p:anim calcmode="lin" valueType="num">
                                      <p:cBhvr additive="base">
                                        <p:cTn id="56" dur="500" fill="hold"/>
                                        <p:tgtEl>
                                          <p:spTgt spid="31"/>
                                        </p:tgtEl>
                                        <p:attrNameLst>
                                          <p:attrName>ppt_y</p:attrName>
                                        </p:attrNameLst>
                                      </p:cBhvr>
                                      <p:tavLst>
                                        <p:tav tm="0">
                                          <p:val>
                                            <p:strVal val="1+#ppt_h/2"/>
                                          </p:val>
                                        </p:tav>
                                        <p:tav tm="100000">
                                          <p:val>
                                            <p:strVal val="#ppt_y"/>
                                          </p:val>
                                        </p:tav>
                                      </p:tavLst>
                                    </p:anim>
                                  </p:childTnLst>
                                </p:cTn>
                              </p:par>
                              <p:par>
                                <p:cTn id="57" presetID="2" presetClass="entr" presetSubtype="4" fill="hold" nodeType="withEffect">
                                  <p:stCondLst>
                                    <p:cond delay="0"/>
                                  </p:stCondLst>
                                  <p:childTnLst>
                                    <p:set>
                                      <p:cBhvr>
                                        <p:cTn id="58" dur="1" fill="hold">
                                          <p:stCondLst>
                                            <p:cond delay="0"/>
                                          </p:stCondLst>
                                        </p:cTn>
                                        <p:tgtEl>
                                          <p:spTgt spid="38"/>
                                        </p:tgtEl>
                                        <p:attrNameLst>
                                          <p:attrName>style.visibility</p:attrName>
                                        </p:attrNameLst>
                                      </p:cBhvr>
                                      <p:to>
                                        <p:strVal val="visible"/>
                                      </p:to>
                                    </p:set>
                                    <p:anim calcmode="lin" valueType="num">
                                      <p:cBhvr additive="base">
                                        <p:cTn id="59" dur="500" fill="hold"/>
                                        <p:tgtEl>
                                          <p:spTgt spid="38"/>
                                        </p:tgtEl>
                                        <p:attrNameLst>
                                          <p:attrName>ppt_x</p:attrName>
                                        </p:attrNameLst>
                                      </p:cBhvr>
                                      <p:tavLst>
                                        <p:tav tm="0">
                                          <p:val>
                                            <p:strVal val="#ppt_x"/>
                                          </p:val>
                                        </p:tav>
                                        <p:tav tm="100000">
                                          <p:val>
                                            <p:strVal val="#ppt_x"/>
                                          </p:val>
                                        </p:tav>
                                      </p:tavLst>
                                    </p:anim>
                                    <p:anim calcmode="lin" valueType="num">
                                      <p:cBhvr additive="base">
                                        <p:cTn id="60" dur="500" fill="hold"/>
                                        <p:tgtEl>
                                          <p:spTgt spid="38"/>
                                        </p:tgtEl>
                                        <p:attrNameLst>
                                          <p:attrName>ppt_y</p:attrName>
                                        </p:attrNameLst>
                                      </p:cBhvr>
                                      <p:tavLst>
                                        <p:tav tm="0">
                                          <p:val>
                                            <p:strVal val="1+#ppt_h/2"/>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2" presetClass="entr" presetSubtype="4" fill="hold" nodeType="clickEffect">
                                  <p:stCondLst>
                                    <p:cond delay="0"/>
                                  </p:stCondLst>
                                  <p:childTnLst>
                                    <p:set>
                                      <p:cBhvr>
                                        <p:cTn id="64" dur="1" fill="hold">
                                          <p:stCondLst>
                                            <p:cond delay="0"/>
                                          </p:stCondLst>
                                        </p:cTn>
                                        <p:tgtEl>
                                          <p:spTgt spid="34"/>
                                        </p:tgtEl>
                                        <p:attrNameLst>
                                          <p:attrName>style.visibility</p:attrName>
                                        </p:attrNameLst>
                                      </p:cBhvr>
                                      <p:to>
                                        <p:strVal val="visible"/>
                                      </p:to>
                                    </p:set>
                                    <p:anim calcmode="lin" valueType="num">
                                      <p:cBhvr additive="base">
                                        <p:cTn id="65" dur="500" fill="hold"/>
                                        <p:tgtEl>
                                          <p:spTgt spid="34"/>
                                        </p:tgtEl>
                                        <p:attrNameLst>
                                          <p:attrName>ppt_x</p:attrName>
                                        </p:attrNameLst>
                                      </p:cBhvr>
                                      <p:tavLst>
                                        <p:tav tm="0">
                                          <p:val>
                                            <p:strVal val="#ppt_x"/>
                                          </p:val>
                                        </p:tav>
                                        <p:tav tm="100000">
                                          <p:val>
                                            <p:strVal val="#ppt_x"/>
                                          </p:val>
                                        </p:tav>
                                      </p:tavLst>
                                    </p:anim>
                                    <p:anim calcmode="lin" valueType="num">
                                      <p:cBhvr additive="base">
                                        <p:cTn id="66" dur="500" fill="hold"/>
                                        <p:tgtEl>
                                          <p:spTgt spid="34"/>
                                        </p:tgtEl>
                                        <p:attrNameLst>
                                          <p:attrName>ppt_y</p:attrName>
                                        </p:attrNameLst>
                                      </p:cBhvr>
                                      <p:tavLst>
                                        <p:tav tm="0">
                                          <p:val>
                                            <p:strVal val="1+#ppt_h/2"/>
                                          </p:val>
                                        </p:tav>
                                        <p:tav tm="100000">
                                          <p:val>
                                            <p:strVal val="#ppt_y"/>
                                          </p:val>
                                        </p:tav>
                                      </p:tavLst>
                                    </p:anim>
                                  </p:childTnLst>
                                </p:cTn>
                              </p:par>
                              <p:par>
                                <p:cTn id="67" presetID="2" presetClass="entr" presetSubtype="4" fill="hold" nodeType="withEffect">
                                  <p:stCondLst>
                                    <p:cond delay="0"/>
                                  </p:stCondLst>
                                  <p:childTnLst>
                                    <p:set>
                                      <p:cBhvr>
                                        <p:cTn id="68" dur="1" fill="hold">
                                          <p:stCondLst>
                                            <p:cond delay="0"/>
                                          </p:stCondLst>
                                        </p:cTn>
                                        <p:tgtEl>
                                          <p:spTgt spid="36"/>
                                        </p:tgtEl>
                                        <p:attrNameLst>
                                          <p:attrName>style.visibility</p:attrName>
                                        </p:attrNameLst>
                                      </p:cBhvr>
                                      <p:to>
                                        <p:strVal val="visible"/>
                                      </p:to>
                                    </p:set>
                                    <p:anim calcmode="lin" valueType="num">
                                      <p:cBhvr additive="base">
                                        <p:cTn id="69" dur="500" fill="hold"/>
                                        <p:tgtEl>
                                          <p:spTgt spid="36"/>
                                        </p:tgtEl>
                                        <p:attrNameLst>
                                          <p:attrName>ppt_x</p:attrName>
                                        </p:attrNameLst>
                                      </p:cBhvr>
                                      <p:tavLst>
                                        <p:tav tm="0">
                                          <p:val>
                                            <p:strVal val="#ppt_x"/>
                                          </p:val>
                                        </p:tav>
                                        <p:tav tm="100000">
                                          <p:val>
                                            <p:strVal val="#ppt_x"/>
                                          </p:val>
                                        </p:tav>
                                      </p:tavLst>
                                    </p:anim>
                                    <p:anim calcmode="lin" valueType="num">
                                      <p:cBhvr additive="base">
                                        <p:cTn id="70" dur="500" fill="hold"/>
                                        <p:tgtEl>
                                          <p:spTgt spid="36"/>
                                        </p:tgtEl>
                                        <p:attrNameLst>
                                          <p:attrName>ppt_y</p:attrName>
                                        </p:attrNameLst>
                                      </p:cBhvr>
                                      <p:tavLst>
                                        <p:tav tm="0">
                                          <p:val>
                                            <p:strVal val="1+#ppt_h/2"/>
                                          </p:val>
                                        </p:tav>
                                        <p:tav tm="100000">
                                          <p:val>
                                            <p:strVal val="#ppt_y"/>
                                          </p:val>
                                        </p:tav>
                                      </p:tavLst>
                                    </p:anim>
                                  </p:childTnLst>
                                </p:cTn>
                              </p:par>
                              <p:par>
                                <p:cTn id="71" presetID="2" presetClass="entr" presetSubtype="4" fill="hold" nodeType="withEffect">
                                  <p:stCondLst>
                                    <p:cond delay="0"/>
                                  </p:stCondLst>
                                  <p:childTnLst>
                                    <p:set>
                                      <p:cBhvr>
                                        <p:cTn id="72" dur="1" fill="hold">
                                          <p:stCondLst>
                                            <p:cond delay="0"/>
                                          </p:stCondLst>
                                        </p:cTn>
                                        <p:tgtEl>
                                          <p:spTgt spid="28"/>
                                        </p:tgtEl>
                                        <p:attrNameLst>
                                          <p:attrName>style.visibility</p:attrName>
                                        </p:attrNameLst>
                                      </p:cBhvr>
                                      <p:to>
                                        <p:strVal val="visible"/>
                                      </p:to>
                                    </p:set>
                                    <p:anim calcmode="lin" valueType="num">
                                      <p:cBhvr additive="base">
                                        <p:cTn id="73" dur="500" fill="hold"/>
                                        <p:tgtEl>
                                          <p:spTgt spid="28"/>
                                        </p:tgtEl>
                                        <p:attrNameLst>
                                          <p:attrName>ppt_x</p:attrName>
                                        </p:attrNameLst>
                                      </p:cBhvr>
                                      <p:tavLst>
                                        <p:tav tm="0">
                                          <p:val>
                                            <p:strVal val="#ppt_x"/>
                                          </p:val>
                                        </p:tav>
                                        <p:tav tm="100000">
                                          <p:val>
                                            <p:strVal val="#ppt_x"/>
                                          </p:val>
                                        </p:tav>
                                      </p:tavLst>
                                    </p:anim>
                                    <p:anim calcmode="lin" valueType="num">
                                      <p:cBhvr additive="base">
                                        <p:cTn id="74"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 presetClass="entr" presetSubtype="4" fill="hold" nodeType="clickEffect">
                                  <p:stCondLst>
                                    <p:cond delay="0"/>
                                  </p:stCondLst>
                                  <p:childTnLst>
                                    <p:set>
                                      <p:cBhvr>
                                        <p:cTn id="78" dur="1" fill="hold">
                                          <p:stCondLst>
                                            <p:cond delay="0"/>
                                          </p:stCondLst>
                                        </p:cTn>
                                        <p:tgtEl>
                                          <p:spTgt spid="22"/>
                                        </p:tgtEl>
                                        <p:attrNameLst>
                                          <p:attrName>style.visibility</p:attrName>
                                        </p:attrNameLst>
                                      </p:cBhvr>
                                      <p:to>
                                        <p:strVal val="visible"/>
                                      </p:to>
                                    </p:set>
                                    <p:anim calcmode="lin" valueType="num">
                                      <p:cBhvr additive="base">
                                        <p:cTn id="79" dur="500" fill="hold"/>
                                        <p:tgtEl>
                                          <p:spTgt spid="22"/>
                                        </p:tgtEl>
                                        <p:attrNameLst>
                                          <p:attrName>ppt_x</p:attrName>
                                        </p:attrNameLst>
                                      </p:cBhvr>
                                      <p:tavLst>
                                        <p:tav tm="0">
                                          <p:val>
                                            <p:strVal val="#ppt_x"/>
                                          </p:val>
                                        </p:tav>
                                        <p:tav tm="100000">
                                          <p:val>
                                            <p:strVal val="#ppt_x"/>
                                          </p:val>
                                        </p:tav>
                                      </p:tavLst>
                                    </p:anim>
                                    <p:anim calcmode="lin" valueType="num">
                                      <p:cBhvr additive="base">
                                        <p:cTn id="80" dur="500" fill="hold"/>
                                        <p:tgtEl>
                                          <p:spTgt spid="22"/>
                                        </p:tgtEl>
                                        <p:attrNameLst>
                                          <p:attrName>ppt_y</p:attrName>
                                        </p:attrNameLst>
                                      </p:cBhvr>
                                      <p:tavLst>
                                        <p:tav tm="0">
                                          <p:val>
                                            <p:strVal val="1+#ppt_h/2"/>
                                          </p:val>
                                        </p:tav>
                                        <p:tav tm="100000">
                                          <p:val>
                                            <p:strVal val="#ppt_y"/>
                                          </p:val>
                                        </p:tav>
                                      </p:tavLst>
                                    </p:anim>
                                  </p:childTnLst>
                                </p:cTn>
                              </p:par>
                              <p:par>
                                <p:cTn id="81" presetID="2" presetClass="entr" presetSubtype="4" fill="hold" nodeType="withEffect">
                                  <p:stCondLst>
                                    <p:cond delay="0"/>
                                  </p:stCondLst>
                                  <p:childTnLst>
                                    <p:set>
                                      <p:cBhvr>
                                        <p:cTn id="82" dur="1" fill="hold">
                                          <p:stCondLst>
                                            <p:cond delay="0"/>
                                          </p:stCondLst>
                                        </p:cTn>
                                        <p:tgtEl>
                                          <p:spTgt spid="27"/>
                                        </p:tgtEl>
                                        <p:attrNameLst>
                                          <p:attrName>style.visibility</p:attrName>
                                        </p:attrNameLst>
                                      </p:cBhvr>
                                      <p:to>
                                        <p:strVal val="visible"/>
                                      </p:to>
                                    </p:set>
                                    <p:anim calcmode="lin" valueType="num">
                                      <p:cBhvr additive="base">
                                        <p:cTn id="83" dur="500" fill="hold"/>
                                        <p:tgtEl>
                                          <p:spTgt spid="27"/>
                                        </p:tgtEl>
                                        <p:attrNameLst>
                                          <p:attrName>ppt_x</p:attrName>
                                        </p:attrNameLst>
                                      </p:cBhvr>
                                      <p:tavLst>
                                        <p:tav tm="0">
                                          <p:val>
                                            <p:strVal val="#ppt_x"/>
                                          </p:val>
                                        </p:tav>
                                        <p:tav tm="100000">
                                          <p:val>
                                            <p:strVal val="#ppt_x"/>
                                          </p:val>
                                        </p:tav>
                                      </p:tavLst>
                                    </p:anim>
                                    <p:anim calcmode="lin" valueType="num">
                                      <p:cBhvr additive="base">
                                        <p:cTn id="84"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85" fill="hold">
                      <p:stCondLst>
                        <p:cond delay="indefinite"/>
                      </p:stCondLst>
                      <p:childTnLst>
                        <p:par>
                          <p:cTn id="86" fill="hold">
                            <p:stCondLst>
                              <p:cond delay="0"/>
                            </p:stCondLst>
                            <p:childTnLst>
                              <p:par>
                                <p:cTn id="87" presetID="2" presetClass="entr" presetSubtype="4" fill="hold" nodeType="clickEffect">
                                  <p:stCondLst>
                                    <p:cond delay="0"/>
                                  </p:stCondLst>
                                  <p:childTnLst>
                                    <p:set>
                                      <p:cBhvr>
                                        <p:cTn id="88" dur="1" fill="hold">
                                          <p:stCondLst>
                                            <p:cond delay="0"/>
                                          </p:stCondLst>
                                        </p:cTn>
                                        <p:tgtEl>
                                          <p:spTgt spid="39"/>
                                        </p:tgtEl>
                                        <p:attrNameLst>
                                          <p:attrName>style.visibility</p:attrName>
                                        </p:attrNameLst>
                                      </p:cBhvr>
                                      <p:to>
                                        <p:strVal val="visible"/>
                                      </p:to>
                                    </p:set>
                                    <p:anim calcmode="lin" valueType="num">
                                      <p:cBhvr additive="base">
                                        <p:cTn id="89" dur="500" fill="hold"/>
                                        <p:tgtEl>
                                          <p:spTgt spid="39"/>
                                        </p:tgtEl>
                                        <p:attrNameLst>
                                          <p:attrName>ppt_x</p:attrName>
                                        </p:attrNameLst>
                                      </p:cBhvr>
                                      <p:tavLst>
                                        <p:tav tm="0">
                                          <p:val>
                                            <p:strVal val="#ppt_x"/>
                                          </p:val>
                                        </p:tav>
                                        <p:tav tm="100000">
                                          <p:val>
                                            <p:strVal val="#ppt_x"/>
                                          </p:val>
                                        </p:tav>
                                      </p:tavLst>
                                    </p:anim>
                                    <p:anim calcmode="lin" valueType="num">
                                      <p:cBhvr additive="base">
                                        <p:cTn id="90" dur="500" fill="hold"/>
                                        <p:tgtEl>
                                          <p:spTgt spid="39"/>
                                        </p:tgtEl>
                                        <p:attrNameLst>
                                          <p:attrName>ppt_y</p:attrName>
                                        </p:attrNameLst>
                                      </p:cBhvr>
                                      <p:tavLst>
                                        <p:tav tm="0">
                                          <p:val>
                                            <p:strVal val="1+#ppt_h/2"/>
                                          </p:val>
                                        </p:tav>
                                        <p:tav tm="100000">
                                          <p:val>
                                            <p:strVal val="#ppt_y"/>
                                          </p:val>
                                        </p:tav>
                                      </p:tavLst>
                                    </p:anim>
                                  </p:childTnLst>
                                </p:cTn>
                              </p:par>
                              <p:par>
                                <p:cTn id="91" presetID="2" presetClass="entr" presetSubtype="4" fill="hold" nodeType="withEffect">
                                  <p:stCondLst>
                                    <p:cond delay="0"/>
                                  </p:stCondLst>
                                  <p:childTnLst>
                                    <p:set>
                                      <p:cBhvr>
                                        <p:cTn id="92" dur="1" fill="hold">
                                          <p:stCondLst>
                                            <p:cond delay="0"/>
                                          </p:stCondLst>
                                        </p:cTn>
                                        <p:tgtEl>
                                          <p:spTgt spid="30"/>
                                        </p:tgtEl>
                                        <p:attrNameLst>
                                          <p:attrName>style.visibility</p:attrName>
                                        </p:attrNameLst>
                                      </p:cBhvr>
                                      <p:to>
                                        <p:strVal val="visible"/>
                                      </p:to>
                                    </p:set>
                                    <p:anim calcmode="lin" valueType="num">
                                      <p:cBhvr additive="base">
                                        <p:cTn id="93" dur="500" fill="hold"/>
                                        <p:tgtEl>
                                          <p:spTgt spid="30"/>
                                        </p:tgtEl>
                                        <p:attrNameLst>
                                          <p:attrName>ppt_x</p:attrName>
                                        </p:attrNameLst>
                                      </p:cBhvr>
                                      <p:tavLst>
                                        <p:tav tm="0">
                                          <p:val>
                                            <p:strVal val="#ppt_x"/>
                                          </p:val>
                                        </p:tav>
                                        <p:tav tm="100000">
                                          <p:val>
                                            <p:strVal val="#ppt_x"/>
                                          </p:val>
                                        </p:tav>
                                      </p:tavLst>
                                    </p:anim>
                                    <p:anim calcmode="lin" valueType="num">
                                      <p:cBhvr additive="base">
                                        <p:cTn id="94"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95" fill="hold">
                      <p:stCondLst>
                        <p:cond delay="indefinite"/>
                      </p:stCondLst>
                      <p:childTnLst>
                        <p:par>
                          <p:cTn id="96" fill="hold">
                            <p:stCondLst>
                              <p:cond delay="0"/>
                            </p:stCondLst>
                            <p:childTnLst>
                              <p:par>
                                <p:cTn id="97" presetID="2" presetClass="entr" presetSubtype="4" fill="hold" grpId="0" nodeType="clickEffect">
                                  <p:stCondLst>
                                    <p:cond delay="0"/>
                                  </p:stCondLst>
                                  <p:childTnLst>
                                    <p:set>
                                      <p:cBhvr>
                                        <p:cTn id="98" dur="1" fill="hold">
                                          <p:stCondLst>
                                            <p:cond delay="0"/>
                                          </p:stCondLst>
                                        </p:cTn>
                                        <p:tgtEl>
                                          <p:spTgt spid="40"/>
                                        </p:tgtEl>
                                        <p:attrNameLst>
                                          <p:attrName>style.visibility</p:attrName>
                                        </p:attrNameLst>
                                      </p:cBhvr>
                                      <p:to>
                                        <p:strVal val="visible"/>
                                      </p:to>
                                    </p:set>
                                    <p:anim calcmode="lin" valueType="num">
                                      <p:cBhvr additive="base">
                                        <p:cTn id="99" dur="500" fill="hold"/>
                                        <p:tgtEl>
                                          <p:spTgt spid="40"/>
                                        </p:tgtEl>
                                        <p:attrNameLst>
                                          <p:attrName>ppt_x</p:attrName>
                                        </p:attrNameLst>
                                      </p:cBhvr>
                                      <p:tavLst>
                                        <p:tav tm="0">
                                          <p:val>
                                            <p:strVal val="#ppt_x"/>
                                          </p:val>
                                        </p:tav>
                                        <p:tav tm="100000">
                                          <p:val>
                                            <p:strVal val="#ppt_x"/>
                                          </p:val>
                                        </p:tav>
                                      </p:tavLst>
                                    </p:anim>
                                    <p:anim calcmode="lin" valueType="num">
                                      <p:cBhvr additive="base">
                                        <p:cTn id="100" dur="500" fill="hold"/>
                                        <p:tgtEl>
                                          <p:spTgt spid="40"/>
                                        </p:tgtEl>
                                        <p:attrNameLst>
                                          <p:attrName>ppt_y</p:attrName>
                                        </p:attrNameLst>
                                      </p:cBhvr>
                                      <p:tavLst>
                                        <p:tav tm="0">
                                          <p:val>
                                            <p:strVal val="1+#ppt_h/2"/>
                                          </p:val>
                                        </p:tav>
                                        <p:tav tm="100000">
                                          <p:val>
                                            <p:strVal val="#ppt_y"/>
                                          </p:val>
                                        </p:tav>
                                      </p:tavLst>
                                    </p:anim>
                                  </p:childTnLst>
                                </p:cTn>
                              </p:par>
                              <p:par>
                                <p:cTn id="101" presetID="2" presetClass="entr" presetSubtype="4" fill="hold" grpId="0" nodeType="withEffect">
                                  <p:stCondLst>
                                    <p:cond delay="0"/>
                                  </p:stCondLst>
                                  <p:childTnLst>
                                    <p:set>
                                      <p:cBhvr>
                                        <p:cTn id="102" dur="1" fill="hold">
                                          <p:stCondLst>
                                            <p:cond delay="0"/>
                                          </p:stCondLst>
                                        </p:cTn>
                                        <p:tgtEl>
                                          <p:spTgt spid="41"/>
                                        </p:tgtEl>
                                        <p:attrNameLst>
                                          <p:attrName>style.visibility</p:attrName>
                                        </p:attrNameLst>
                                      </p:cBhvr>
                                      <p:to>
                                        <p:strVal val="visible"/>
                                      </p:to>
                                    </p:set>
                                    <p:anim calcmode="lin" valueType="num">
                                      <p:cBhvr additive="base">
                                        <p:cTn id="103" dur="500" fill="hold"/>
                                        <p:tgtEl>
                                          <p:spTgt spid="41"/>
                                        </p:tgtEl>
                                        <p:attrNameLst>
                                          <p:attrName>ppt_x</p:attrName>
                                        </p:attrNameLst>
                                      </p:cBhvr>
                                      <p:tavLst>
                                        <p:tav tm="0">
                                          <p:val>
                                            <p:strVal val="#ppt_x"/>
                                          </p:val>
                                        </p:tav>
                                        <p:tav tm="100000">
                                          <p:val>
                                            <p:strVal val="#ppt_x"/>
                                          </p:val>
                                        </p:tav>
                                      </p:tavLst>
                                    </p:anim>
                                    <p:anim calcmode="lin" valueType="num">
                                      <p:cBhvr additive="base">
                                        <p:cTn id="104" dur="500" fill="hold"/>
                                        <p:tgtEl>
                                          <p:spTgt spid="41"/>
                                        </p:tgtEl>
                                        <p:attrNameLst>
                                          <p:attrName>ppt_y</p:attrName>
                                        </p:attrNameLst>
                                      </p:cBhvr>
                                      <p:tavLst>
                                        <p:tav tm="0">
                                          <p:val>
                                            <p:strVal val="1+#ppt_h/2"/>
                                          </p:val>
                                        </p:tav>
                                        <p:tav tm="100000">
                                          <p:val>
                                            <p:strVal val="#ppt_y"/>
                                          </p:val>
                                        </p:tav>
                                      </p:tavLst>
                                    </p:anim>
                                  </p:childTnLst>
                                </p:cTn>
                              </p:par>
                            </p:childTnLst>
                          </p:cTn>
                        </p:par>
                      </p:childTnLst>
                    </p:cTn>
                  </p:par>
                  <p:par>
                    <p:cTn id="105" fill="hold">
                      <p:stCondLst>
                        <p:cond delay="indefinite"/>
                      </p:stCondLst>
                      <p:childTnLst>
                        <p:par>
                          <p:cTn id="106" fill="hold">
                            <p:stCondLst>
                              <p:cond delay="0"/>
                            </p:stCondLst>
                            <p:childTnLst>
                              <p:par>
                                <p:cTn id="107" presetID="1" presetClass="exit" presetSubtype="0" fill="hold" nodeType="clickEffect">
                                  <p:stCondLst>
                                    <p:cond delay="0"/>
                                  </p:stCondLst>
                                  <p:childTnLst>
                                    <p:set>
                                      <p:cBhvr>
                                        <p:cTn id="108" dur="1" fill="hold">
                                          <p:stCondLst>
                                            <p:cond delay="0"/>
                                          </p:stCondLst>
                                        </p:cTn>
                                        <p:tgtEl>
                                          <p:spTgt spid="14"/>
                                        </p:tgtEl>
                                        <p:attrNameLst>
                                          <p:attrName>style.visibility</p:attrName>
                                        </p:attrNameLst>
                                      </p:cBhvr>
                                      <p:to>
                                        <p:strVal val="hidden"/>
                                      </p:to>
                                    </p:set>
                                  </p:childTnLst>
                                </p:cTn>
                              </p:par>
                              <p:par>
                                <p:cTn id="109" presetID="1" presetClass="entr" presetSubtype="0" fill="hold" nodeType="withEffect">
                                  <p:stCondLst>
                                    <p:cond delay="0"/>
                                  </p:stCondLst>
                                  <p:childTnLst>
                                    <p:set>
                                      <p:cBhvr>
                                        <p:cTn id="110"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9" grpId="0"/>
      <p:bldP spid="25" grpId="0" animBg="1"/>
      <p:bldP spid="26" grpId="0" animBg="1"/>
      <p:bldP spid="40" grpId="0" animBg="1"/>
      <p:bldP spid="41"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82000"/>
                <a:satMod val="150000"/>
                <a:lumMod val="160000"/>
              </a:schemeClr>
            </a:duotone>
          </a:blip>
          <a:stretch/>
        </a:blip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4ED24B0-D22D-8644-A912-DE38EAC5D3BD}"/>
              </a:ext>
            </a:extLst>
          </p:cNvPr>
          <p:cNvSpPr>
            <a:spLocks noGrp="1"/>
          </p:cNvSpPr>
          <p:nvPr>
            <p:ph type="title"/>
          </p:nvPr>
        </p:nvSpPr>
        <p:spPr>
          <a:xfrm>
            <a:off x="5078062" y="77363"/>
            <a:ext cx="6050713" cy="1478570"/>
          </a:xfrm>
        </p:spPr>
        <p:txBody>
          <a:bodyPr>
            <a:normAutofit/>
          </a:bodyPr>
          <a:lstStyle/>
          <a:p>
            <a:r>
              <a:rPr lang="en-US" dirty="0"/>
              <a:t>App Security in a nutshell</a:t>
            </a:r>
          </a:p>
        </p:txBody>
      </p:sp>
      <p:sp>
        <p:nvSpPr>
          <p:cNvPr id="3" name="Segnaposto contenuto 2">
            <a:extLst>
              <a:ext uri="{FF2B5EF4-FFF2-40B4-BE49-F238E27FC236}">
                <a16:creationId xmlns:a16="http://schemas.microsoft.com/office/drawing/2014/main" id="{58DB5EF9-A0DB-D548-B952-6F3767624158}"/>
              </a:ext>
            </a:extLst>
          </p:cNvPr>
          <p:cNvSpPr>
            <a:spLocks noGrp="1"/>
          </p:cNvSpPr>
          <p:nvPr>
            <p:ph idx="1"/>
          </p:nvPr>
        </p:nvSpPr>
        <p:spPr>
          <a:xfrm>
            <a:off x="4847173" y="1267741"/>
            <a:ext cx="6867938" cy="4113368"/>
          </a:xfrm>
        </p:spPr>
        <p:txBody>
          <a:bodyPr>
            <a:normAutofit/>
          </a:bodyPr>
          <a:lstStyle/>
          <a:p>
            <a:pPr>
              <a:lnSpc>
                <a:spcPct val="110000"/>
              </a:lnSpc>
            </a:pPr>
            <a:r>
              <a:rPr lang="en-US" u="sng" dirty="0"/>
              <a:t>Aim</a:t>
            </a:r>
            <a:r>
              <a:rPr lang="en-US" dirty="0"/>
              <a:t>: Developing methodologies and solutions to systematically/automatically assess the behavior of applications as well as </a:t>
            </a:r>
            <a:r>
              <a:rPr lang="en-US" i="1" dirty="0"/>
              <a:t>their interactions</a:t>
            </a:r>
            <a:r>
              <a:rPr lang="en-US" dirty="0"/>
              <a:t>. </a:t>
            </a:r>
          </a:p>
          <a:p>
            <a:pPr>
              <a:lnSpc>
                <a:spcPct val="110000"/>
              </a:lnSpc>
            </a:pPr>
            <a:r>
              <a:rPr lang="en-US" dirty="0"/>
              <a:t>Main actors: </a:t>
            </a:r>
          </a:p>
          <a:p>
            <a:pPr lvl="1">
              <a:lnSpc>
                <a:spcPct val="110000"/>
              </a:lnSpc>
            </a:pPr>
            <a:r>
              <a:rPr lang="en-US" dirty="0"/>
              <a:t>Vulnerable apps and operating systems </a:t>
            </a:r>
          </a:p>
          <a:p>
            <a:pPr lvl="1">
              <a:lnSpc>
                <a:spcPct val="110000"/>
              </a:lnSpc>
            </a:pPr>
            <a:r>
              <a:rPr lang="en-US" dirty="0"/>
              <a:t>Malware apps</a:t>
            </a:r>
          </a:p>
          <a:p>
            <a:pPr>
              <a:lnSpc>
                <a:spcPct val="110000"/>
              </a:lnSpc>
            </a:pPr>
            <a:r>
              <a:rPr lang="en-US" dirty="0"/>
              <a:t>Attack Landscape:</a:t>
            </a:r>
          </a:p>
          <a:p>
            <a:pPr>
              <a:lnSpc>
                <a:spcPct val="110000"/>
              </a:lnSpc>
            </a:pPr>
            <a:endParaRPr lang="en-US" dirty="0"/>
          </a:p>
        </p:txBody>
      </p:sp>
      <p:pic>
        <p:nvPicPr>
          <p:cNvPr id="5" name="Immagine 4">
            <a:extLst>
              <a:ext uri="{FF2B5EF4-FFF2-40B4-BE49-F238E27FC236}">
                <a16:creationId xmlns:a16="http://schemas.microsoft.com/office/drawing/2014/main" id="{6A52970F-75F6-DF4A-8979-A7791FDA9888}"/>
              </a:ext>
            </a:extLst>
          </p:cNvPr>
          <p:cNvPicPr>
            <a:picLocks noChangeAspect="1"/>
          </p:cNvPicPr>
          <p:nvPr/>
        </p:nvPicPr>
        <p:blipFill rotWithShape="1">
          <a:blip r:embed="rId3"/>
          <a:srcRect r="5132"/>
          <a:stretch/>
        </p:blipFill>
        <p:spPr>
          <a:xfrm>
            <a:off x="-5597" y="10"/>
            <a:ext cx="4635583" cy="6857990"/>
          </a:xfrm>
          <a:prstGeom prst="rect">
            <a:avLst/>
          </a:prstGeom>
        </p:spPr>
      </p:pic>
      <p:pic>
        <p:nvPicPr>
          <p:cNvPr id="6" name="Immagine 5">
            <a:extLst>
              <a:ext uri="{FF2B5EF4-FFF2-40B4-BE49-F238E27FC236}">
                <a16:creationId xmlns:a16="http://schemas.microsoft.com/office/drawing/2014/main" id="{9A4427B4-A3E9-C343-AF9A-B0697E00FCDF}"/>
              </a:ext>
            </a:extLst>
          </p:cNvPr>
          <p:cNvPicPr>
            <a:picLocks noChangeAspect="1"/>
          </p:cNvPicPr>
          <p:nvPr/>
        </p:nvPicPr>
        <p:blipFill>
          <a:blip r:embed="rId4"/>
          <a:stretch>
            <a:fillRect/>
          </a:stretch>
        </p:blipFill>
        <p:spPr>
          <a:xfrm>
            <a:off x="7620904" y="4087513"/>
            <a:ext cx="4337519" cy="2682110"/>
          </a:xfrm>
          <a:prstGeom prst="rect">
            <a:avLst/>
          </a:prstGeom>
        </p:spPr>
      </p:pic>
      <p:pic>
        <p:nvPicPr>
          <p:cNvPr id="7" name="Immagine 6">
            <a:extLst>
              <a:ext uri="{FF2B5EF4-FFF2-40B4-BE49-F238E27FC236}">
                <a16:creationId xmlns:a16="http://schemas.microsoft.com/office/drawing/2014/main" id="{55A9F867-F45F-4347-9C09-64879E664930}"/>
              </a:ext>
            </a:extLst>
          </p:cNvPr>
          <p:cNvPicPr>
            <a:picLocks noChangeAspect="1"/>
          </p:cNvPicPr>
          <p:nvPr/>
        </p:nvPicPr>
        <p:blipFill>
          <a:blip r:embed="rId5"/>
          <a:stretch>
            <a:fillRect/>
          </a:stretch>
        </p:blipFill>
        <p:spPr>
          <a:xfrm>
            <a:off x="7237773" y="3413842"/>
            <a:ext cx="657843" cy="647644"/>
          </a:xfrm>
          <a:prstGeom prst="rect">
            <a:avLst/>
          </a:prstGeom>
          <a:ln>
            <a:noFill/>
          </a:ln>
        </p:spPr>
      </p:pic>
      <p:pic>
        <p:nvPicPr>
          <p:cNvPr id="8" name="Immagine 7">
            <a:extLst>
              <a:ext uri="{FF2B5EF4-FFF2-40B4-BE49-F238E27FC236}">
                <a16:creationId xmlns:a16="http://schemas.microsoft.com/office/drawing/2014/main" id="{C249BA29-2DCD-2045-A64D-699B2FEE1E3E}"/>
              </a:ext>
            </a:extLst>
          </p:cNvPr>
          <p:cNvPicPr>
            <a:picLocks noChangeAspect="1"/>
          </p:cNvPicPr>
          <p:nvPr/>
        </p:nvPicPr>
        <p:blipFill>
          <a:blip r:embed="rId6"/>
          <a:stretch>
            <a:fillRect/>
          </a:stretch>
        </p:blipFill>
        <p:spPr>
          <a:xfrm>
            <a:off x="9789663" y="2783729"/>
            <a:ext cx="657843" cy="645272"/>
          </a:xfrm>
          <a:prstGeom prst="rect">
            <a:avLst/>
          </a:prstGeom>
        </p:spPr>
      </p:pic>
      <p:pic>
        <p:nvPicPr>
          <p:cNvPr id="9" name="Immagine 8">
            <a:extLst>
              <a:ext uri="{FF2B5EF4-FFF2-40B4-BE49-F238E27FC236}">
                <a16:creationId xmlns:a16="http://schemas.microsoft.com/office/drawing/2014/main" id="{2F7A2EC0-BB1B-A64D-84CD-2876B8BD04F3}"/>
              </a:ext>
            </a:extLst>
          </p:cNvPr>
          <p:cNvPicPr>
            <a:picLocks noChangeAspect="1"/>
          </p:cNvPicPr>
          <p:nvPr/>
        </p:nvPicPr>
        <p:blipFill>
          <a:blip r:embed="rId7"/>
          <a:stretch>
            <a:fillRect/>
          </a:stretch>
        </p:blipFill>
        <p:spPr>
          <a:xfrm>
            <a:off x="4816475" y="5531564"/>
            <a:ext cx="2559050" cy="1181100"/>
          </a:xfrm>
          <a:prstGeom prst="rect">
            <a:avLst/>
          </a:prstGeom>
        </p:spPr>
      </p:pic>
      <p:pic>
        <p:nvPicPr>
          <p:cNvPr id="10" name="Immagine 9">
            <a:extLst>
              <a:ext uri="{FF2B5EF4-FFF2-40B4-BE49-F238E27FC236}">
                <a16:creationId xmlns:a16="http://schemas.microsoft.com/office/drawing/2014/main" id="{C262A3F2-8794-CA4C-A80F-9C22C0B0B8F2}"/>
              </a:ext>
            </a:extLst>
          </p:cNvPr>
          <p:cNvPicPr>
            <a:picLocks noChangeAspect="1"/>
          </p:cNvPicPr>
          <p:nvPr/>
        </p:nvPicPr>
        <p:blipFill>
          <a:blip r:embed="rId6"/>
          <a:stretch>
            <a:fillRect/>
          </a:stretch>
        </p:blipFill>
        <p:spPr>
          <a:xfrm>
            <a:off x="4885675" y="5285075"/>
            <a:ext cx="497777" cy="488265"/>
          </a:xfrm>
          <a:prstGeom prst="rect">
            <a:avLst/>
          </a:prstGeom>
        </p:spPr>
      </p:pic>
      <p:pic>
        <p:nvPicPr>
          <p:cNvPr id="11" name="Immagine 10">
            <a:extLst>
              <a:ext uri="{FF2B5EF4-FFF2-40B4-BE49-F238E27FC236}">
                <a16:creationId xmlns:a16="http://schemas.microsoft.com/office/drawing/2014/main" id="{1BF5C849-6C74-904E-819D-0E97E97C6E43}"/>
              </a:ext>
            </a:extLst>
          </p:cNvPr>
          <p:cNvPicPr>
            <a:picLocks noChangeAspect="1"/>
          </p:cNvPicPr>
          <p:nvPr/>
        </p:nvPicPr>
        <p:blipFill>
          <a:blip r:embed="rId6"/>
          <a:stretch>
            <a:fillRect/>
          </a:stretch>
        </p:blipFill>
        <p:spPr>
          <a:xfrm>
            <a:off x="5521068" y="5287431"/>
            <a:ext cx="497777" cy="488265"/>
          </a:xfrm>
          <a:prstGeom prst="rect">
            <a:avLst/>
          </a:prstGeom>
        </p:spPr>
      </p:pic>
      <p:pic>
        <p:nvPicPr>
          <p:cNvPr id="12" name="Immagine 11">
            <a:extLst>
              <a:ext uri="{FF2B5EF4-FFF2-40B4-BE49-F238E27FC236}">
                <a16:creationId xmlns:a16="http://schemas.microsoft.com/office/drawing/2014/main" id="{A7D8520C-CB26-CA4E-81F0-0C324075688C}"/>
              </a:ext>
            </a:extLst>
          </p:cNvPr>
          <p:cNvPicPr>
            <a:picLocks noChangeAspect="1"/>
          </p:cNvPicPr>
          <p:nvPr/>
        </p:nvPicPr>
        <p:blipFill>
          <a:blip r:embed="rId6"/>
          <a:stretch>
            <a:fillRect/>
          </a:stretch>
        </p:blipFill>
        <p:spPr>
          <a:xfrm>
            <a:off x="6141535" y="5318289"/>
            <a:ext cx="497777" cy="488265"/>
          </a:xfrm>
          <a:prstGeom prst="rect">
            <a:avLst/>
          </a:prstGeom>
        </p:spPr>
      </p:pic>
      <p:pic>
        <p:nvPicPr>
          <p:cNvPr id="13" name="Immagine 12">
            <a:extLst>
              <a:ext uri="{FF2B5EF4-FFF2-40B4-BE49-F238E27FC236}">
                <a16:creationId xmlns:a16="http://schemas.microsoft.com/office/drawing/2014/main" id="{334F7D16-32D0-3D41-8581-E176ECDA7A6F}"/>
              </a:ext>
            </a:extLst>
          </p:cNvPr>
          <p:cNvPicPr>
            <a:picLocks noChangeAspect="1"/>
          </p:cNvPicPr>
          <p:nvPr/>
        </p:nvPicPr>
        <p:blipFill>
          <a:blip r:embed="rId6"/>
          <a:stretch>
            <a:fillRect/>
          </a:stretch>
        </p:blipFill>
        <p:spPr>
          <a:xfrm>
            <a:off x="6818813" y="5319467"/>
            <a:ext cx="497777" cy="488265"/>
          </a:xfrm>
          <a:prstGeom prst="rect">
            <a:avLst/>
          </a:prstGeom>
        </p:spPr>
      </p:pic>
      <p:cxnSp>
        <p:nvCxnSpPr>
          <p:cNvPr id="15" name="Connettore 2 14">
            <a:extLst>
              <a:ext uri="{FF2B5EF4-FFF2-40B4-BE49-F238E27FC236}">
                <a16:creationId xmlns:a16="http://schemas.microsoft.com/office/drawing/2014/main" id="{572561EB-C56B-5A40-8ED2-49BE5C5A0612}"/>
              </a:ext>
            </a:extLst>
          </p:cNvPr>
          <p:cNvCxnSpPr>
            <a:cxnSpLocks/>
          </p:cNvCxnSpPr>
          <p:nvPr/>
        </p:nvCxnSpPr>
        <p:spPr>
          <a:xfrm flipH="1">
            <a:off x="5078062" y="4701209"/>
            <a:ext cx="2648899" cy="59105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Connettore 2 16">
            <a:extLst>
              <a:ext uri="{FF2B5EF4-FFF2-40B4-BE49-F238E27FC236}">
                <a16:creationId xmlns:a16="http://schemas.microsoft.com/office/drawing/2014/main" id="{A6462871-02DE-094C-B7B5-0DA3C3146DB1}"/>
              </a:ext>
            </a:extLst>
          </p:cNvPr>
          <p:cNvCxnSpPr>
            <a:cxnSpLocks/>
          </p:cNvCxnSpPr>
          <p:nvPr/>
        </p:nvCxnSpPr>
        <p:spPr>
          <a:xfrm flipH="1" flipV="1">
            <a:off x="5981525" y="5849407"/>
            <a:ext cx="1745436" cy="27270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Connettore 2 19">
            <a:extLst>
              <a:ext uri="{FF2B5EF4-FFF2-40B4-BE49-F238E27FC236}">
                <a16:creationId xmlns:a16="http://schemas.microsoft.com/office/drawing/2014/main" id="{10B8695D-F298-C34E-B99F-BA0FAD61FBCC}"/>
              </a:ext>
            </a:extLst>
          </p:cNvPr>
          <p:cNvCxnSpPr>
            <a:cxnSpLocks/>
            <a:endCxn id="12" idx="0"/>
          </p:cNvCxnSpPr>
          <p:nvPr/>
        </p:nvCxnSpPr>
        <p:spPr>
          <a:xfrm flipH="1">
            <a:off x="6390424" y="4867072"/>
            <a:ext cx="1505192" cy="45121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onnettore 2 23">
            <a:extLst>
              <a:ext uri="{FF2B5EF4-FFF2-40B4-BE49-F238E27FC236}">
                <a16:creationId xmlns:a16="http://schemas.microsoft.com/office/drawing/2014/main" id="{97CDC3E3-16C5-764B-BB1E-0AA75F9AF3C4}"/>
              </a:ext>
            </a:extLst>
          </p:cNvPr>
          <p:cNvCxnSpPr>
            <a:cxnSpLocks/>
          </p:cNvCxnSpPr>
          <p:nvPr/>
        </p:nvCxnSpPr>
        <p:spPr>
          <a:xfrm flipH="1" flipV="1">
            <a:off x="7249326" y="5880265"/>
            <a:ext cx="477635" cy="2569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21667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 calcmode="lin" valueType="num">
                                      <p:cBhvr additive="base">
                                        <p:cTn id="19"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additive="base">
                                        <p:cTn id="2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additive="base">
                                        <p:cTn id="31" dur="500" fill="hold"/>
                                        <p:tgtEl>
                                          <p:spTgt spid="8"/>
                                        </p:tgtEl>
                                        <p:attrNameLst>
                                          <p:attrName>ppt_x</p:attrName>
                                        </p:attrNameLst>
                                      </p:cBhvr>
                                      <p:tavLst>
                                        <p:tav tm="0">
                                          <p:val>
                                            <p:strVal val="#ppt_x"/>
                                          </p:val>
                                        </p:tav>
                                        <p:tav tm="100000">
                                          <p:val>
                                            <p:strVal val="#ppt_x"/>
                                          </p:val>
                                        </p:tav>
                                      </p:tavLst>
                                    </p:anim>
                                    <p:anim calcmode="lin" valueType="num">
                                      <p:cBhvr additive="base">
                                        <p:cTn id="3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3" end="3"/>
                                            </p:txEl>
                                          </p:spTgt>
                                        </p:tgtEl>
                                        <p:attrNameLst>
                                          <p:attrName>style.visibility</p:attrName>
                                        </p:attrNameLst>
                                      </p:cBhvr>
                                      <p:to>
                                        <p:strVal val="visible"/>
                                      </p:to>
                                    </p:set>
                                    <p:anim calcmode="lin" valueType="num">
                                      <p:cBhvr additive="base">
                                        <p:cTn id="37"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7"/>
                                        </p:tgtEl>
                                        <p:attrNameLst>
                                          <p:attrName>style.visibility</p:attrName>
                                        </p:attrNameLst>
                                      </p:cBhvr>
                                      <p:to>
                                        <p:strVal val="visible"/>
                                      </p:to>
                                    </p:set>
                                    <p:anim calcmode="lin" valueType="num">
                                      <p:cBhvr additive="base">
                                        <p:cTn id="43" dur="500" fill="hold"/>
                                        <p:tgtEl>
                                          <p:spTgt spid="7"/>
                                        </p:tgtEl>
                                        <p:attrNameLst>
                                          <p:attrName>ppt_x</p:attrName>
                                        </p:attrNameLst>
                                      </p:cBhvr>
                                      <p:tavLst>
                                        <p:tav tm="0">
                                          <p:val>
                                            <p:strVal val="#ppt_x"/>
                                          </p:val>
                                        </p:tav>
                                        <p:tav tm="100000">
                                          <p:val>
                                            <p:strVal val="#ppt_x"/>
                                          </p:val>
                                        </p:tav>
                                      </p:tavLst>
                                    </p:anim>
                                    <p:anim calcmode="lin" valueType="num">
                                      <p:cBhvr additive="base">
                                        <p:cTn id="4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3">
                                            <p:txEl>
                                              <p:pRg st="4" end="4"/>
                                            </p:txEl>
                                          </p:spTgt>
                                        </p:tgtEl>
                                        <p:attrNameLst>
                                          <p:attrName>style.visibility</p:attrName>
                                        </p:attrNameLst>
                                      </p:cBhvr>
                                      <p:to>
                                        <p:strVal val="visible"/>
                                      </p:to>
                                    </p:set>
                                    <p:anim calcmode="lin" valueType="num">
                                      <p:cBhvr additive="base">
                                        <p:cTn id="4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6"/>
                                        </p:tgtEl>
                                        <p:attrNameLst>
                                          <p:attrName>style.visibility</p:attrName>
                                        </p:attrNameLst>
                                      </p:cBhvr>
                                      <p:to>
                                        <p:strVal val="visible"/>
                                      </p:to>
                                    </p:set>
                                    <p:anim calcmode="lin" valueType="num">
                                      <p:cBhvr additive="base">
                                        <p:cTn id="55" dur="500" fill="hold"/>
                                        <p:tgtEl>
                                          <p:spTgt spid="6"/>
                                        </p:tgtEl>
                                        <p:attrNameLst>
                                          <p:attrName>ppt_x</p:attrName>
                                        </p:attrNameLst>
                                      </p:cBhvr>
                                      <p:tavLst>
                                        <p:tav tm="0">
                                          <p:val>
                                            <p:strVal val="#ppt_x"/>
                                          </p:val>
                                        </p:tav>
                                        <p:tav tm="100000">
                                          <p:val>
                                            <p:strVal val="#ppt_x"/>
                                          </p:val>
                                        </p:tav>
                                      </p:tavLst>
                                    </p:anim>
                                    <p:anim calcmode="lin" valueType="num">
                                      <p:cBhvr additive="base">
                                        <p:cTn id="5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9"/>
                                        </p:tgtEl>
                                        <p:attrNameLst>
                                          <p:attrName>style.visibility</p:attrName>
                                        </p:attrNameLst>
                                      </p:cBhvr>
                                      <p:to>
                                        <p:strVal val="visible"/>
                                      </p:to>
                                    </p:set>
                                    <p:anim calcmode="lin" valueType="num">
                                      <p:cBhvr additive="base">
                                        <p:cTn id="61" dur="500" fill="hold"/>
                                        <p:tgtEl>
                                          <p:spTgt spid="9"/>
                                        </p:tgtEl>
                                        <p:attrNameLst>
                                          <p:attrName>ppt_x</p:attrName>
                                        </p:attrNameLst>
                                      </p:cBhvr>
                                      <p:tavLst>
                                        <p:tav tm="0">
                                          <p:val>
                                            <p:strVal val="#ppt_x"/>
                                          </p:val>
                                        </p:tav>
                                        <p:tav tm="100000">
                                          <p:val>
                                            <p:strVal val="#ppt_x"/>
                                          </p:val>
                                        </p:tav>
                                      </p:tavLst>
                                    </p:anim>
                                    <p:anim calcmode="lin" valueType="num">
                                      <p:cBhvr additive="base">
                                        <p:cTn id="6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nodeType="clickEffect">
                                  <p:stCondLst>
                                    <p:cond delay="0"/>
                                  </p:stCondLst>
                                  <p:childTnLst>
                                    <p:set>
                                      <p:cBhvr>
                                        <p:cTn id="66" dur="1" fill="hold">
                                          <p:stCondLst>
                                            <p:cond delay="0"/>
                                          </p:stCondLst>
                                        </p:cTn>
                                        <p:tgtEl>
                                          <p:spTgt spid="10"/>
                                        </p:tgtEl>
                                        <p:attrNameLst>
                                          <p:attrName>style.visibility</p:attrName>
                                        </p:attrNameLst>
                                      </p:cBhvr>
                                      <p:to>
                                        <p:strVal val="visible"/>
                                      </p:to>
                                    </p:set>
                                    <p:anim calcmode="lin" valueType="num">
                                      <p:cBhvr additive="base">
                                        <p:cTn id="67" dur="500" fill="hold"/>
                                        <p:tgtEl>
                                          <p:spTgt spid="10"/>
                                        </p:tgtEl>
                                        <p:attrNameLst>
                                          <p:attrName>ppt_x</p:attrName>
                                        </p:attrNameLst>
                                      </p:cBhvr>
                                      <p:tavLst>
                                        <p:tav tm="0">
                                          <p:val>
                                            <p:strVal val="#ppt_x"/>
                                          </p:val>
                                        </p:tav>
                                        <p:tav tm="100000">
                                          <p:val>
                                            <p:strVal val="#ppt_x"/>
                                          </p:val>
                                        </p:tav>
                                      </p:tavLst>
                                    </p:anim>
                                    <p:anim calcmode="lin" valueType="num">
                                      <p:cBhvr additive="base">
                                        <p:cTn id="68" dur="500" fill="hold"/>
                                        <p:tgtEl>
                                          <p:spTgt spid="10"/>
                                        </p:tgtEl>
                                        <p:attrNameLst>
                                          <p:attrName>ppt_y</p:attrName>
                                        </p:attrNameLst>
                                      </p:cBhvr>
                                      <p:tavLst>
                                        <p:tav tm="0">
                                          <p:val>
                                            <p:strVal val="1+#ppt_h/2"/>
                                          </p:val>
                                        </p:tav>
                                        <p:tav tm="100000">
                                          <p:val>
                                            <p:strVal val="#ppt_y"/>
                                          </p:val>
                                        </p:tav>
                                      </p:tavLst>
                                    </p:anim>
                                  </p:childTnLst>
                                </p:cTn>
                              </p:par>
                              <p:par>
                                <p:cTn id="69" presetID="2" presetClass="entr" presetSubtype="4" fill="hold" nodeType="withEffect">
                                  <p:stCondLst>
                                    <p:cond delay="0"/>
                                  </p:stCondLst>
                                  <p:childTnLst>
                                    <p:set>
                                      <p:cBhvr>
                                        <p:cTn id="70" dur="1" fill="hold">
                                          <p:stCondLst>
                                            <p:cond delay="0"/>
                                          </p:stCondLst>
                                        </p:cTn>
                                        <p:tgtEl>
                                          <p:spTgt spid="11"/>
                                        </p:tgtEl>
                                        <p:attrNameLst>
                                          <p:attrName>style.visibility</p:attrName>
                                        </p:attrNameLst>
                                      </p:cBhvr>
                                      <p:to>
                                        <p:strVal val="visible"/>
                                      </p:to>
                                    </p:set>
                                    <p:anim calcmode="lin" valueType="num">
                                      <p:cBhvr additive="base">
                                        <p:cTn id="71" dur="500" fill="hold"/>
                                        <p:tgtEl>
                                          <p:spTgt spid="11"/>
                                        </p:tgtEl>
                                        <p:attrNameLst>
                                          <p:attrName>ppt_x</p:attrName>
                                        </p:attrNameLst>
                                      </p:cBhvr>
                                      <p:tavLst>
                                        <p:tav tm="0">
                                          <p:val>
                                            <p:strVal val="#ppt_x"/>
                                          </p:val>
                                        </p:tav>
                                        <p:tav tm="100000">
                                          <p:val>
                                            <p:strVal val="#ppt_x"/>
                                          </p:val>
                                        </p:tav>
                                      </p:tavLst>
                                    </p:anim>
                                    <p:anim calcmode="lin" valueType="num">
                                      <p:cBhvr additive="base">
                                        <p:cTn id="72" dur="500" fill="hold"/>
                                        <p:tgtEl>
                                          <p:spTgt spid="11"/>
                                        </p:tgtEl>
                                        <p:attrNameLst>
                                          <p:attrName>ppt_y</p:attrName>
                                        </p:attrNameLst>
                                      </p:cBhvr>
                                      <p:tavLst>
                                        <p:tav tm="0">
                                          <p:val>
                                            <p:strVal val="1+#ppt_h/2"/>
                                          </p:val>
                                        </p:tav>
                                        <p:tav tm="100000">
                                          <p:val>
                                            <p:strVal val="#ppt_y"/>
                                          </p:val>
                                        </p:tav>
                                      </p:tavLst>
                                    </p:anim>
                                  </p:childTnLst>
                                </p:cTn>
                              </p:par>
                              <p:par>
                                <p:cTn id="73" presetID="2" presetClass="entr" presetSubtype="4" fill="hold" nodeType="withEffect">
                                  <p:stCondLst>
                                    <p:cond delay="0"/>
                                  </p:stCondLst>
                                  <p:childTnLst>
                                    <p:set>
                                      <p:cBhvr>
                                        <p:cTn id="74" dur="1" fill="hold">
                                          <p:stCondLst>
                                            <p:cond delay="0"/>
                                          </p:stCondLst>
                                        </p:cTn>
                                        <p:tgtEl>
                                          <p:spTgt spid="12"/>
                                        </p:tgtEl>
                                        <p:attrNameLst>
                                          <p:attrName>style.visibility</p:attrName>
                                        </p:attrNameLst>
                                      </p:cBhvr>
                                      <p:to>
                                        <p:strVal val="visible"/>
                                      </p:to>
                                    </p:set>
                                    <p:anim calcmode="lin" valueType="num">
                                      <p:cBhvr additive="base">
                                        <p:cTn id="75" dur="500" fill="hold"/>
                                        <p:tgtEl>
                                          <p:spTgt spid="12"/>
                                        </p:tgtEl>
                                        <p:attrNameLst>
                                          <p:attrName>ppt_x</p:attrName>
                                        </p:attrNameLst>
                                      </p:cBhvr>
                                      <p:tavLst>
                                        <p:tav tm="0">
                                          <p:val>
                                            <p:strVal val="#ppt_x"/>
                                          </p:val>
                                        </p:tav>
                                        <p:tav tm="100000">
                                          <p:val>
                                            <p:strVal val="#ppt_x"/>
                                          </p:val>
                                        </p:tav>
                                      </p:tavLst>
                                    </p:anim>
                                    <p:anim calcmode="lin" valueType="num">
                                      <p:cBhvr additive="base">
                                        <p:cTn id="76" dur="500" fill="hold"/>
                                        <p:tgtEl>
                                          <p:spTgt spid="12"/>
                                        </p:tgtEl>
                                        <p:attrNameLst>
                                          <p:attrName>ppt_y</p:attrName>
                                        </p:attrNameLst>
                                      </p:cBhvr>
                                      <p:tavLst>
                                        <p:tav tm="0">
                                          <p:val>
                                            <p:strVal val="1+#ppt_h/2"/>
                                          </p:val>
                                        </p:tav>
                                        <p:tav tm="100000">
                                          <p:val>
                                            <p:strVal val="#ppt_y"/>
                                          </p:val>
                                        </p:tav>
                                      </p:tavLst>
                                    </p:anim>
                                  </p:childTnLst>
                                </p:cTn>
                              </p:par>
                              <p:par>
                                <p:cTn id="77" presetID="2" presetClass="entr" presetSubtype="4" fill="hold" nodeType="withEffect">
                                  <p:stCondLst>
                                    <p:cond delay="0"/>
                                  </p:stCondLst>
                                  <p:childTnLst>
                                    <p:set>
                                      <p:cBhvr>
                                        <p:cTn id="78" dur="1" fill="hold">
                                          <p:stCondLst>
                                            <p:cond delay="0"/>
                                          </p:stCondLst>
                                        </p:cTn>
                                        <p:tgtEl>
                                          <p:spTgt spid="13"/>
                                        </p:tgtEl>
                                        <p:attrNameLst>
                                          <p:attrName>style.visibility</p:attrName>
                                        </p:attrNameLst>
                                      </p:cBhvr>
                                      <p:to>
                                        <p:strVal val="visible"/>
                                      </p:to>
                                    </p:set>
                                    <p:anim calcmode="lin" valueType="num">
                                      <p:cBhvr additive="base">
                                        <p:cTn id="79" dur="500" fill="hold"/>
                                        <p:tgtEl>
                                          <p:spTgt spid="13"/>
                                        </p:tgtEl>
                                        <p:attrNameLst>
                                          <p:attrName>ppt_x</p:attrName>
                                        </p:attrNameLst>
                                      </p:cBhvr>
                                      <p:tavLst>
                                        <p:tav tm="0">
                                          <p:val>
                                            <p:strVal val="#ppt_x"/>
                                          </p:val>
                                        </p:tav>
                                        <p:tav tm="100000">
                                          <p:val>
                                            <p:strVal val="#ppt_x"/>
                                          </p:val>
                                        </p:tav>
                                      </p:tavLst>
                                    </p:anim>
                                    <p:anim calcmode="lin" valueType="num">
                                      <p:cBhvr additive="base">
                                        <p:cTn id="80"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2" presetClass="entr" presetSubtype="4" fill="hold" nodeType="clickEffect">
                                  <p:stCondLst>
                                    <p:cond delay="0"/>
                                  </p:stCondLst>
                                  <p:childTnLst>
                                    <p:set>
                                      <p:cBhvr>
                                        <p:cTn id="84" dur="1" fill="hold">
                                          <p:stCondLst>
                                            <p:cond delay="0"/>
                                          </p:stCondLst>
                                        </p:cTn>
                                        <p:tgtEl>
                                          <p:spTgt spid="15"/>
                                        </p:tgtEl>
                                        <p:attrNameLst>
                                          <p:attrName>style.visibility</p:attrName>
                                        </p:attrNameLst>
                                      </p:cBhvr>
                                      <p:to>
                                        <p:strVal val="visible"/>
                                      </p:to>
                                    </p:set>
                                    <p:anim calcmode="lin" valueType="num">
                                      <p:cBhvr additive="base">
                                        <p:cTn id="85" dur="500" fill="hold"/>
                                        <p:tgtEl>
                                          <p:spTgt spid="15"/>
                                        </p:tgtEl>
                                        <p:attrNameLst>
                                          <p:attrName>ppt_x</p:attrName>
                                        </p:attrNameLst>
                                      </p:cBhvr>
                                      <p:tavLst>
                                        <p:tav tm="0">
                                          <p:val>
                                            <p:strVal val="#ppt_x"/>
                                          </p:val>
                                        </p:tav>
                                        <p:tav tm="100000">
                                          <p:val>
                                            <p:strVal val="#ppt_x"/>
                                          </p:val>
                                        </p:tav>
                                      </p:tavLst>
                                    </p:anim>
                                    <p:anim calcmode="lin" valueType="num">
                                      <p:cBhvr additive="base">
                                        <p:cTn id="86" dur="500" fill="hold"/>
                                        <p:tgtEl>
                                          <p:spTgt spid="15"/>
                                        </p:tgtEl>
                                        <p:attrNameLst>
                                          <p:attrName>ppt_y</p:attrName>
                                        </p:attrNameLst>
                                      </p:cBhvr>
                                      <p:tavLst>
                                        <p:tav tm="0">
                                          <p:val>
                                            <p:strVal val="1+#ppt_h/2"/>
                                          </p:val>
                                        </p:tav>
                                        <p:tav tm="100000">
                                          <p:val>
                                            <p:strVal val="#ppt_y"/>
                                          </p:val>
                                        </p:tav>
                                      </p:tavLst>
                                    </p:anim>
                                  </p:childTnLst>
                                </p:cTn>
                              </p:par>
                              <p:par>
                                <p:cTn id="87" presetID="2" presetClass="entr" presetSubtype="4" fill="hold" nodeType="withEffect">
                                  <p:stCondLst>
                                    <p:cond delay="0"/>
                                  </p:stCondLst>
                                  <p:childTnLst>
                                    <p:set>
                                      <p:cBhvr>
                                        <p:cTn id="88" dur="1" fill="hold">
                                          <p:stCondLst>
                                            <p:cond delay="0"/>
                                          </p:stCondLst>
                                        </p:cTn>
                                        <p:tgtEl>
                                          <p:spTgt spid="20"/>
                                        </p:tgtEl>
                                        <p:attrNameLst>
                                          <p:attrName>style.visibility</p:attrName>
                                        </p:attrNameLst>
                                      </p:cBhvr>
                                      <p:to>
                                        <p:strVal val="visible"/>
                                      </p:to>
                                    </p:set>
                                    <p:anim calcmode="lin" valueType="num">
                                      <p:cBhvr additive="base">
                                        <p:cTn id="89" dur="500" fill="hold"/>
                                        <p:tgtEl>
                                          <p:spTgt spid="20"/>
                                        </p:tgtEl>
                                        <p:attrNameLst>
                                          <p:attrName>ppt_x</p:attrName>
                                        </p:attrNameLst>
                                      </p:cBhvr>
                                      <p:tavLst>
                                        <p:tav tm="0">
                                          <p:val>
                                            <p:strVal val="#ppt_x"/>
                                          </p:val>
                                        </p:tav>
                                        <p:tav tm="100000">
                                          <p:val>
                                            <p:strVal val="#ppt_x"/>
                                          </p:val>
                                        </p:tav>
                                      </p:tavLst>
                                    </p:anim>
                                    <p:anim calcmode="lin" valueType="num">
                                      <p:cBhvr additive="base">
                                        <p:cTn id="90" dur="500" fill="hold"/>
                                        <p:tgtEl>
                                          <p:spTgt spid="20"/>
                                        </p:tgtEl>
                                        <p:attrNameLst>
                                          <p:attrName>ppt_y</p:attrName>
                                        </p:attrNameLst>
                                      </p:cBhvr>
                                      <p:tavLst>
                                        <p:tav tm="0">
                                          <p:val>
                                            <p:strVal val="1+#ppt_h/2"/>
                                          </p:val>
                                        </p:tav>
                                        <p:tav tm="100000">
                                          <p:val>
                                            <p:strVal val="#ppt_y"/>
                                          </p:val>
                                        </p:tav>
                                      </p:tavLst>
                                    </p:anim>
                                  </p:childTnLst>
                                </p:cTn>
                              </p:par>
                              <p:par>
                                <p:cTn id="91" presetID="2" presetClass="entr" presetSubtype="4" fill="hold" nodeType="withEffect">
                                  <p:stCondLst>
                                    <p:cond delay="0"/>
                                  </p:stCondLst>
                                  <p:childTnLst>
                                    <p:set>
                                      <p:cBhvr>
                                        <p:cTn id="92" dur="1" fill="hold">
                                          <p:stCondLst>
                                            <p:cond delay="0"/>
                                          </p:stCondLst>
                                        </p:cTn>
                                        <p:tgtEl>
                                          <p:spTgt spid="24"/>
                                        </p:tgtEl>
                                        <p:attrNameLst>
                                          <p:attrName>style.visibility</p:attrName>
                                        </p:attrNameLst>
                                      </p:cBhvr>
                                      <p:to>
                                        <p:strVal val="visible"/>
                                      </p:to>
                                    </p:set>
                                    <p:anim calcmode="lin" valueType="num">
                                      <p:cBhvr additive="base">
                                        <p:cTn id="93" dur="500" fill="hold"/>
                                        <p:tgtEl>
                                          <p:spTgt spid="24"/>
                                        </p:tgtEl>
                                        <p:attrNameLst>
                                          <p:attrName>ppt_x</p:attrName>
                                        </p:attrNameLst>
                                      </p:cBhvr>
                                      <p:tavLst>
                                        <p:tav tm="0">
                                          <p:val>
                                            <p:strVal val="#ppt_x"/>
                                          </p:val>
                                        </p:tav>
                                        <p:tav tm="100000">
                                          <p:val>
                                            <p:strVal val="#ppt_x"/>
                                          </p:val>
                                        </p:tav>
                                      </p:tavLst>
                                    </p:anim>
                                    <p:anim calcmode="lin" valueType="num">
                                      <p:cBhvr additive="base">
                                        <p:cTn id="94" dur="500" fill="hold"/>
                                        <p:tgtEl>
                                          <p:spTgt spid="24"/>
                                        </p:tgtEl>
                                        <p:attrNameLst>
                                          <p:attrName>ppt_y</p:attrName>
                                        </p:attrNameLst>
                                      </p:cBhvr>
                                      <p:tavLst>
                                        <p:tav tm="0">
                                          <p:val>
                                            <p:strVal val="1+#ppt_h/2"/>
                                          </p:val>
                                        </p:tav>
                                        <p:tav tm="100000">
                                          <p:val>
                                            <p:strVal val="#ppt_y"/>
                                          </p:val>
                                        </p:tav>
                                      </p:tavLst>
                                    </p:anim>
                                  </p:childTnLst>
                                </p:cTn>
                              </p:par>
                              <p:par>
                                <p:cTn id="95" presetID="2" presetClass="entr" presetSubtype="4" fill="hold" nodeType="withEffect">
                                  <p:stCondLst>
                                    <p:cond delay="0"/>
                                  </p:stCondLst>
                                  <p:childTnLst>
                                    <p:set>
                                      <p:cBhvr>
                                        <p:cTn id="96" dur="1" fill="hold">
                                          <p:stCondLst>
                                            <p:cond delay="0"/>
                                          </p:stCondLst>
                                        </p:cTn>
                                        <p:tgtEl>
                                          <p:spTgt spid="17"/>
                                        </p:tgtEl>
                                        <p:attrNameLst>
                                          <p:attrName>style.visibility</p:attrName>
                                        </p:attrNameLst>
                                      </p:cBhvr>
                                      <p:to>
                                        <p:strVal val="visible"/>
                                      </p:to>
                                    </p:set>
                                    <p:anim calcmode="lin" valueType="num">
                                      <p:cBhvr additive="base">
                                        <p:cTn id="97" dur="500" fill="hold"/>
                                        <p:tgtEl>
                                          <p:spTgt spid="17"/>
                                        </p:tgtEl>
                                        <p:attrNameLst>
                                          <p:attrName>ppt_x</p:attrName>
                                        </p:attrNameLst>
                                      </p:cBhvr>
                                      <p:tavLst>
                                        <p:tav tm="0">
                                          <p:val>
                                            <p:strVal val="#ppt_x"/>
                                          </p:val>
                                        </p:tav>
                                        <p:tav tm="100000">
                                          <p:val>
                                            <p:strVal val="#ppt_x"/>
                                          </p:val>
                                        </p:tav>
                                      </p:tavLst>
                                    </p:anim>
                                    <p:anim calcmode="lin" valueType="num">
                                      <p:cBhvr additive="base">
                                        <p:cTn id="98"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ttangolo con angoli arrotondati 27">
            <a:extLst>
              <a:ext uri="{FF2B5EF4-FFF2-40B4-BE49-F238E27FC236}">
                <a16:creationId xmlns:a16="http://schemas.microsoft.com/office/drawing/2014/main" id="{BB6CB477-0E44-7847-9E2F-1E452B71C9DD}"/>
              </a:ext>
            </a:extLst>
          </p:cNvPr>
          <p:cNvSpPr/>
          <p:nvPr/>
        </p:nvSpPr>
        <p:spPr>
          <a:xfrm>
            <a:off x="5527900" y="3429000"/>
            <a:ext cx="3544571" cy="2366895"/>
          </a:xfrm>
          <a:prstGeom prst="roundRect">
            <a:avLst/>
          </a:prstGeom>
          <a:ln/>
        </p:spPr>
        <p:style>
          <a:lnRef idx="3">
            <a:schemeClr val="lt1"/>
          </a:lnRef>
          <a:fillRef idx="1">
            <a:schemeClr val="accent1"/>
          </a:fillRef>
          <a:effectRef idx="1">
            <a:schemeClr val="accent1"/>
          </a:effectRef>
          <a:fontRef idx="minor">
            <a:schemeClr val="lt1"/>
          </a:fontRef>
        </p:style>
        <p:txBody>
          <a:bodyPr rtlCol="0" anchor="ctr"/>
          <a:lstStyle/>
          <a:p>
            <a:pPr algn="ctr"/>
            <a:endParaRPr lang="it-IT"/>
          </a:p>
        </p:txBody>
      </p:sp>
      <p:sp>
        <p:nvSpPr>
          <p:cNvPr id="2" name="Titolo 1">
            <a:extLst>
              <a:ext uri="{FF2B5EF4-FFF2-40B4-BE49-F238E27FC236}">
                <a16:creationId xmlns:a16="http://schemas.microsoft.com/office/drawing/2014/main" id="{5A6FE567-13B4-914E-B4F4-9676D8A3F674}"/>
              </a:ext>
            </a:extLst>
          </p:cNvPr>
          <p:cNvSpPr>
            <a:spLocks noGrp="1"/>
          </p:cNvSpPr>
          <p:nvPr>
            <p:ph type="title"/>
          </p:nvPr>
        </p:nvSpPr>
        <p:spPr/>
        <p:txBody>
          <a:bodyPr/>
          <a:lstStyle/>
          <a:p>
            <a:r>
              <a:rPr lang="it-IT" dirty="0"/>
              <a:t>A USE-CASE</a:t>
            </a:r>
          </a:p>
        </p:txBody>
      </p:sp>
      <p:pic>
        <p:nvPicPr>
          <p:cNvPr id="4" name="Immagine 3">
            <a:extLst>
              <a:ext uri="{FF2B5EF4-FFF2-40B4-BE49-F238E27FC236}">
                <a16:creationId xmlns:a16="http://schemas.microsoft.com/office/drawing/2014/main" id="{E062FADB-7B2B-B149-992A-71433DFB3F08}"/>
              </a:ext>
            </a:extLst>
          </p:cNvPr>
          <p:cNvPicPr>
            <a:picLocks noChangeAspect="1"/>
          </p:cNvPicPr>
          <p:nvPr/>
        </p:nvPicPr>
        <p:blipFill>
          <a:blip r:embed="rId2"/>
          <a:stretch>
            <a:fillRect/>
          </a:stretch>
        </p:blipFill>
        <p:spPr>
          <a:xfrm>
            <a:off x="6081454" y="611700"/>
            <a:ext cx="2227299" cy="2296902"/>
          </a:xfrm>
          <a:prstGeom prst="rect">
            <a:avLst/>
          </a:prstGeom>
        </p:spPr>
      </p:pic>
      <p:pic>
        <p:nvPicPr>
          <p:cNvPr id="7" name="Immagine 6">
            <a:extLst>
              <a:ext uri="{FF2B5EF4-FFF2-40B4-BE49-F238E27FC236}">
                <a16:creationId xmlns:a16="http://schemas.microsoft.com/office/drawing/2014/main" id="{ADD4F65D-96C5-E348-9F69-B4D483E8C558}"/>
              </a:ext>
            </a:extLst>
          </p:cNvPr>
          <p:cNvPicPr>
            <a:picLocks noChangeAspect="1"/>
          </p:cNvPicPr>
          <p:nvPr/>
        </p:nvPicPr>
        <p:blipFill>
          <a:blip r:embed="rId3"/>
          <a:stretch>
            <a:fillRect/>
          </a:stretch>
        </p:blipFill>
        <p:spPr>
          <a:xfrm>
            <a:off x="10543446" y="1317063"/>
            <a:ext cx="1151064" cy="1726596"/>
          </a:xfrm>
          <a:prstGeom prst="rect">
            <a:avLst/>
          </a:prstGeom>
        </p:spPr>
      </p:pic>
      <p:pic>
        <p:nvPicPr>
          <p:cNvPr id="9" name="Immagine 8">
            <a:extLst>
              <a:ext uri="{FF2B5EF4-FFF2-40B4-BE49-F238E27FC236}">
                <a16:creationId xmlns:a16="http://schemas.microsoft.com/office/drawing/2014/main" id="{D92DAD11-4425-EE49-ABF3-6DD02DC5F163}"/>
              </a:ext>
            </a:extLst>
          </p:cNvPr>
          <p:cNvPicPr>
            <a:picLocks noChangeAspect="1"/>
          </p:cNvPicPr>
          <p:nvPr/>
        </p:nvPicPr>
        <p:blipFill>
          <a:blip r:embed="rId4"/>
          <a:stretch>
            <a:fillRect/>
          </a:stretch>
        </p:blipFill>
        <p:spPr>
          <a:xfrm>
            <a:off x="2060197" y="1839479"/>
            <a:ext cx="2516050" cy="2164973"/>
          </a:xfrm>
          <a:prstGeom prst="rect">
            <a:avLst/>
          </a:prstGeom>
        </p:spPr>
      </p:pic>
      <p:pic>
        <p:nvPicPr>
          <p:cNvPr id="13" name="Segnaposto contenuto 10" descr="Contratto">
            <a:extLst>
              <a:ext uri="{FF2B5EF4-FFF2-40B4-BE49-F238E27FC236}">
                <a16:creationId xmlns:a16="http://schemas.microsoft.com/office/drawing/2014/main" id="{AFF77846-20D6-854A-8FC4-714D16A5635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492258" y="4358701"/>
            <a:ext cx="1264427" cy="1264427"/>
          </a:xfrm>
          <a:prstGeom prst="rect">
            <a:avLst/>
          </a:prstGeom>
          <a:effectLst>
            <a:outerShdw blurRad="50800" dist="38100" dir="2700000" algn="tl" rotWithShape="0">
              <a:prstClr val="black">
                <a:alpha val="40000"/>
              </a:prstClr>
            </a:outerShdw>
          </a:effectLst>
        </p:spPr>
      </p:pic>
      <p:pic>
        <p:nvPicPr>
          <p:cNvPr id="15" name="Segnaposto contenuto 10" descr="Contratto">
            <a:extLst>
              <a:ext uri="{FF2B5EF4-FFF2-40B4-BE49-F238E27FC236}">
                <a16:creationId xmlns:a16="http://schemas.microsoft.com/office/drawing/2014/main" id="{E9BA9215-37A8-9349-B934-6D79DA81E8F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602812" y="3538832"/>
            <a:ext cx="1264427" cy="1264427"/>
          </a:xfrm>
          <a:prstGeom prst="rect">
            <a:avLst/>
          </a:prstGeom>
          <a:effectLst>
            <a:outerShdw blurRad="50800" dist="38100" dir="2700000" algn="tl" rotWithShape="0">
              <a:prstClr val="black">
                <a:alpha val="40000"/>
              </a:prstClr>
            </a:outerShdw>
          </a:effectLst>
        </p:spPr>
      </p:pic>
      <p:pic>
        <p:nvPicPr>
          <p:cNvPr id="16" name="Segnaposto contenuto 10" descr="Contratto">
            <a:extLst>
              <a:ext uri="{FF2B5EF4-FFF2-40B4-BE49-F238E27FC236}">
                <a16:creationId xmlns:a16="http://schemas.microsoft.com/office/drawing/2014/main" id="{8837F4DA-A3D7-C743-92C6-509074C79A6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778448" y="4411317"/>
            <a:ext cx="1264426" cy="1264426"/>
          </a:xfrm>
          <a:prstGeom prst="rect">
            <a:avLst/>
          </a:prstGeom>
          <a:effectLst>
            <a:outerShdw blurRad="50800" dist="38100" dir="2700000" algn="tl" rotWithShape="0">
              <a:prstClr val="black">
                <a:alpha val="40000"/>
              </a:prstClr>
            </a:outerShdw>
          </a:effectLst>
        </p:spPr>
      </p:pic>
      <p:sp>
        <p:nvSpPr>
          <p:cNvPr id="17" name="Rettangolo 16">
            <a:extLst>
              <a:ext uri="{FF2B5EF4-FFF2-40B4-BE49-F238E27FC236}">
                <a16:creationId xmlns:a16="http://schemas.microsoft.com/office/drawing/2014/main" id="{C0CE0442-322B-5F4C-92F4-EC7BF663CDCD}"/>
              </a:ext>
            </a:extLst>
          </p:cNvPr>
          <p:cNvSpPr/>
          <p:nvPr/>
        </p:nvSpPr>
        <p:spPr>
          <a:xfrm>
            <a:off x="2760629" y="1612744"/>
            <a:ext cx="1279517" cy="369332"/>
          </a:xfrm>
          <a:prstGeom prst="rect">
            <a:avLst/>
          </a:prstGeom>
        </p:spPr>
        <p:txBody>
          <a:bodyPr wrap="none">
            <a:spAutoFit/>
          </a:bodyPr>
          <a:lstStyle/>
          <a:p>
            <a:r>
              <a:rPr lang="en-US" dirty="0"/>
              <a:t>Mobile App</a:t>
            </a:r>
            <a:endParaRPr lang="it-IT" dirty="0"/>
          </a:p>
        </p:txBody>
      </p:sp>
      <p:sp>
        <p:nvSpPr>
          <p:cNvPr id="18" name="Rettangolo 17">
            <a:extLst>
              <a:ext uri="{FF2B5EF4-FFF2-40B4-BE49-F238E27FC236}">
                <a16:creationId xmlns:a16="http://schemas.microsoft.com/office/drawing/2014/main" id="{D990EBEB-4CE7-8A49-BD40-0A345CA0CC05}"/>
              </a:ext>
            </a:extLst>
          </p:cNvPr>
          <p:cNvSpPr/>
          <p:nvPr/>
        </p:nvSpPr>
        <p:spPr>
          <a:xfrm>
            <a:off x="10368765" y="1082788"/>
            <a:ext cx="1186159" cy="369332"/>
          </a:xfrm>
          <a:prstGeom prst="rect">
            <a:avLst/>
          </a:prstGeom>
        </p:spPr>
        <p:txBody>
          <a:bodyPr wrap="none">
            <a:spAutoFit/>
          </a:bodyPr>
          <a:lstStyle/>
          <a:p>
            <a:r>
              <a:rPr lang="en-US" dirty="0"/>
              <a:t>Smart Lock</a:t>
            </a:r>
            <a:endParaRPr lang="it-IT" dirty="0"/>
          </a:p>
        </p:txBody>
      </p:sp>
      <p:sp>
        <p:nvSpPr>
          <p:cNvPr id="19" name="Rettangolo 18">
            <a:extLst>
              <a:ext uri="{FF2B5EF4-FFF2-40B4-BE49-F238E27FC236}">
                <a16:creationId xmlns:a16="http://schemas.microsoft.com/office/drawing/2014/main" id="{0D42F1CF-D51D-184D-A1AD-0B71D7E710D4}"/>
              </a:ext>
            </a:extLst>
          </p:cNvPr>
          <p:cNvSpPr/>
          <p:nvPr/>
        </p:nvSpPr>
        <p:spPr>
          <a:xfrm>
            <a:off x="6375332" y="343503"/>
            <a:ext cx="1744195" cy="369332"/>
          </a:xfrm>
          <a:prstGeom prst="rect">
            <a:avLst/>
          </a:prstGeom>
        </p:spPr>
        <p:txBody>
          <a:bodyPr wrap="none">
            <a:spAutoFit/>
          </a:bodyPr>
          <a:lstStyle/>
          <a:p>
            <a:r>
              <a:rPr lang="en-US" dirty="0"/>
              <a:t>Smart Home Hub</a:t>
            </a:r>
            <a:endParaRPr lang="it-IT" dirty="0"/>
          </a:p>
        </p:txBody>
      </p:sp>
      <p:sp>
        <p:nvSpPr>
          <p:cNvPr id="29" name="Freccia destra 28">
            <a:extLst>
              <a:ext uri="{FF2B5EF4-FFF2-40B4-BE49-F238E27FC236}">
                <a16:creationId xmlns:a16="http://schemas.microsoft.com/office/drawing/2014/main" id="{7ABF2DA9-62B0-294B-A441-8F2CEC5BBEDD}"/>
              </a:ext>
            </a:extLst>
          </p:cNvPr>
          <p:cNvSpPr/>
          <p:nvPr/>
        </p:nvSpPr>
        <p:spPr>
          <a:xfrm rot="1319256">
            <a:off x="4213038" y="3793674"/>
            <a:ext cx="1199920" cy="421556"/>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30" name="Freccia destra 29">
            <a:extLst>
              <a:ext uri="{FF2B5EF4-FFF2-40B4-BE49-F238E27FC236}">
                <a16:creationId xmlns:a16="http://schemas.microsoft.com/office/drawing/2014/main" id="{BF0553AC-6F44-034E-A00E-069525712244}"/>
              </a:ext>
            </a:extLst>
          </p:cNvPr>
          <p:cNvSpPr/>
          <p:nvPr/>
        </p:nvSpPr>
        <p:spPr>
          <a:xfrm rot="5400000">
            <a:off x="6801169" y="2967188"/>
            <a:ext cx="787868" cy="421556"/>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32" name="Freccia destra 31">
            <a:extLst>
              <a:ext uri="{FF2B5EF4-FFF2-40B4-BE49-F238E27FC236}">
                <a16:creationId xmlns:a16="http://schemas.microsoft.com/office/drawing/2014/main" id="{F6F6AC18-35B0-574C-89CC-17BF9A349162}"/>
              </a:ext>
            </a:extLst>
          </p:cNvPr>
          <p:cNvSpPr/>
          <p:nvPr/>
        </p:nvSpPr>
        <p:spPr>
          <a:xfrm rot="7909902">
            <a:off x="9013234" y="3265008"/>
            <a:ext cx="1842889" cy="421556"/>
          </a:xfrm>
          <a:prstGeom prst="rightArrow">
            <a:avLst>
              <a:gd name="adj1" fmla="val 62682"/>
              <a:gd name="adj2" fmla="val 50000"/>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37" name="CasellaDiTesto 36">
            <a:extLst>
              <a:ext uri="{FF2B5EF4-FFF2-40B4-BE49-F238E27FC236}">
                <a16:creationId xmlns:a16="http://schemas.microsoft.com/office/drawing/2014/main" id="{744D9FB4-10A7-894A-A635-965C19A1F694}"/>
              </a:ext>
            </a:extLst>
          </p:cNvPr>
          <p:cNvSpPr txBox="1"/>
          <p:nvPr/>
        </p:nvSpPr>
        <p:spPr>
          <a:xfrm>
            <a:off x="10666483" y="4753054"/>
            <a:ext cx="1069524" cy="830997"/>
          </a:xfrm>
          <a:prstGeom prst="rect">
            <a:avLst/>
          </a:prstGeom>
          <a:noFill/>
        </p:spPr>
        <p:txBody>
          <a:bodyPr wrap="none" rtlCol="0">
            <a:spAutoFit/>
          </a:bodyPr>
          <a:lstStyle/>
          <a:p>
            <a:r>
              <a:rPr lang="it-IT" sz="4800" dirty="0">
                <a:ln w="0"/>
                <a:solidFill>
                  <a:srgbClr val="FF0000"/>
                </a:solidFill>
                <a:effectLst>
                  <a:outerShdw blurRad="38100" dist="19050" dir="2700000" algn="tl" rotWithShape="0">
                    <a:schemeClr val="dk1">
                      <a:alpha val="40000"/>
                    </a:schemeClr>
                  </a:outerShdw>
                </a:effectLst>
              </a:rPr>
              <a:t>NO</a:t>
            </a:r>
          </a:p>
        </p:txBody>
      </p:sp>
      <p:sp>
        <p:nvSpPr>
          <p:cNvPr id="43" name="Freccia destra 42">
            <a:extLst>
              <a:ext uri="{FF2B5EF4-FFF2-40B4-BE49-F238E27FC236}">
                <a16:creationId xmlns:a16="http://schemas.microsoft.com/office/drawing/2014/main" id="{62CDC70F-AAED-1049-8BCE-9DA1E9D59226}"/>
              </a:ext>
            </a:extLst>
          </p:cNvPr>
          <p:cNvSpPr/>
          <p:nvPr/>
        </p:nvSpPr>
        <p:spPr>
          <a:xfrm>
            <a:off x="9334718" y="4974774"/>
            <a:ext cx="1199920" cy="421556"/>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44" name="Rettangolo con angoli arrotondati 43">
            <a:extLst>
              <a:ext uri="{FF2B5EF4-FFF2-40B4-BE49-F238E27FC236}">
                <a16:creationId xmlns:a16="http://schemas.microsoft.com/office/drawing/2014/main" id="{4A722107-6E3E-AB4E-BF66-80F90D1B9AA9}"/>
              </a:ext>
            </a:extLst>
          </p:cNvPr>
          <p:cNvSpPr/>
          <p:nvPr/>
        </p:nvSpPr>
        <p:spPr>
          <a:xfrm>
            <a:off x="1737769" y="4866115"/>
            <a:ext cx="2563813" cy="1689576"/>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ln w="0"/>
              <a:solidFill>
                <a:schemeClr val="bg1"/>
              </a:solidFill>
              <a:effectLst>
                <a:outerShdw blurRad="38100" dist="19050" dir="2700000" algn="tl" rotWithShape="0">
                  <a:schemeClr val="dk1">
                    <a:alpha val="40000"/>
                  </a:schemeClr>
                </a:outerShdw>
              </a:effectLst>
            </a:endParaRPr>
          </a:p>
        </p:txBody>
      </p:sp>
      <p:pic>
        <p:nvPicPr>
          <p:cNvPr id="8" name="Immagine 7">
            <a:extLst>
              <a:ext uri="{FF2B5EF4-FFF2-40B4-BE49-F238E27FC236}">
                <a16:creationId xmlns:a16="http://schemas.microsoft.com/office/drawing/2014/main" id="{1649BB98-4495-7B4E-B399-CC02DFD2B166}"/>
              </a:ext>
            </a:extLst>
          </p:cNvPr>
          <p:cNvPicPr>
            <a:picLocks noChangeAspect="1"/>
          </p:cNvPicPr>
          <p:nvPr/>
        </p:nvPicPr>
        <p:blipFill>
          <a:blip r:embed="rId11"/>
          <a:stretch>
            <a:fillRect/>
          </a:stretch>
        </p:blipFill>
        <p:spPr>
          <a:xfrm>
            <a:off x="2674235" y="5075903"/>
            <a:ext cx="1270000" cy="1270000"/>
          </a:xfrm>
          <a:prstGeom prst="rect">
            <a:avLst/>
          </a:prstGeom>
        </p:spPr>
      </p:pic>
      <p:pic>
        <p:nvPicPr>
          <p:cNvPr id="33" name="Elemento grafico 32" descr="Documento">
            <a:extLst>
              <a:ext uri="{FF2B5EF4-FFF2-40B4-BE49-F238E27FC236}">
                <a16:creationId xmlns:a16="http://schemas.microsoft.com/office/drawing/2014/main" id="{8B62B4F5-80D2-2447-9BFD-2BAF2841E32C}"/>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713558" y="5147458"/>
            <a:ext cx="1040845" cy="1040845"/>
          </a:xfrm>
          <a:prstGeom prst="rect">
            <a:avLst/>
          </a:prstGeom>
        </p:spPr>
      </p:pic>
      <p:sp>
        <p:nvSpPr>
          <p:cNvPr id="45" name="Freccia destra 44">
            <a:extLst>
              <a:ext uri="{FF2B5EF4-FFF2-40B4-BE49-F238E27FC236}">
                <a16:creationId xmlns:a16="http://schemas.microsoft.com/office/drawing/2014/main" id="{D34A2C1A-D4B5-7D42-9D21-9611A6D427DB}"/>
              </a:ext>
            </a:extLst>
          </p:cNvPr>
          <p:cNvSpPr/>
          <p:nvPr/>
        </p:nvSpPr>
        <p:spPr>
          <a:xfrm rot="20617531">
            <a:off x="4377460" y="5066768"/>
            <a:ext cx="915669" cy="421556"/>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cxnSp>
        <p:nvCxnSpPr>
          <p:cNvPr id="46" name="Connettore 2 45">
            <a:extLst>
              <a:ext uri="{FF2B5EF4-FFF2-40B4-BE49-F238E27FC236}">
                <a16:creationId xmlns:a16="http://schemas.microsoft.com/office/drawing/2014/main" id="{238EA823-F074-014E-B625-905B4F18CA01}"/>
              </a:ext>
            </a:extLst>
          </p:cNvPr>
          <p:cNvCxnSpPr>
            <a:cxnSpLocks/>
          </p:cNvCxnSpPr>
          <p:nvPr/>
        </p:nvCxnSpPr>
        <p:spPr>
          <a:xfrm>
            <a:off x="6850367" y="5228405"/>
            <a:ext cx="794123" cy="0"/>
          </a:xfrm>
          <a:prstGeom prst="straightConnector1">
            <a:avLst/>
          </a:prstGeom>
          <a:ln>
            <a:solidFill>
              <a:schemeClr val="tx1"/>
            </a:solidFill>
            <a:headEnd type="triangle"/>
            <a:tailEnd type="triangle"/>
          </a:ln>
        </p:spPr>
        <p:style>
          <a:lnRef idx="1">
            <a:schemeClr val="accent2"/>
          </a:lnRef>
          <a:fillRef idx="0">
            <a:schemeClr val="accent2"/>
          </a:fillRef>
          <a:effectRef idx="0">
            <a:schemeClr val="accent2"/>
          </a:effectRef>
          <a:fontRef idx="minor">
            <a:schemeClr val="tx1"/>
          </a:fontRef>
        </p:style>
      </p:cxnSp>
      <p:cxnSp>
        <p:nvCxnSpPr>
          <p:cNvPr id="47" name="Connettore 2 46">
            <a:extLst>
              <a:ext uri="{FF2B5EF4-FFF2-40B4-BE49-F238E27FC236}">
                <a16:creationId xmlns:a16="http://schemas.microsoft.com/office/drawing/2014/main" id="{7E30509A-2D1D-F34C-B3B1-A67BD863AFEF}"/>
              </a:ext>
            </a:extLst>
          </p:cNvPr>
          <p:cNvCxnSpPr>
            <a:cxnSpLocks/>
          </p:cNvCxnSpPr>
          <p:nvPr/>
        </p:nvCxnSpPr>
        <p:spPr>
          <a:xfrm flipV="1">
            <a:off x="6199324" y="3907234"/>
            <a:ext cx="475231" cy="395985"/>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8" name="Connettore 2 47">
            <a:extLst>
              <a:ext uri="{FF2B5EF4-FFF2-40B4-BE49-F238E27FC236}">
                <a16:creationId xmlns:a16="http://schemas.microsoft.com/office/drawing/2014/main" id="{AC679F47-AA8D-B644-B7DA-FE67759B78BD}"/>
              </a:ext>
            </a:extLst>
          </p:cNvPr>
          <p:cNvCxnSpPr>
            <a:cxnSpLocks/>
          </p:cNvCxnSpPr>
          <p:nvPr/>
        </p:nvCxnSpPr>
        <p:spPr>
          <a:xfrm flipH="1" flipV="1">
            <a:off x="7804541" y="4004452"/>
            <a:ext cx="548586" cy="343116"/>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0" name="Immagine 19">
            <a:extLst>
              <a:ext uri="{FF2B5EF4-FFF2-40B4-BE49-F238E27FC236}">
                <a16:creationId xmlns:a16="http://schemas.microsoft.com/office/drawing/2014/main" id="{92E9B124-CF84-BF45-840C-8EC3B5D3DE15}"/>
              </a:ext>
            </a:extLst>
          </p:cNvPr>
          <p:cNvPicPr>
            <a:picLocks noChangeAspect="1"/>
          </p:cNvPicPr>
          <p:nvPr/>
        </p:nvPicPr>
        <p:blipFill>
          <a:blip r:embed="rId14"/>
          <a:stretch>
            <a:fillRect/>
          </a:stretch>
        </p:blipFill>
        <p:spPr>
          <a:xfrm>
            <a:off x="6522707" y="5268879"/>
            <a:ext cx="1522277" cy="1522277"/>
          </a:xfrm>
          <a:prstGeom prst="rect">
            <a:avLst/>
          </a:prstGeom>
        </p:spPr>
      </p:pic>
    </p:spTree>
    <p:extLst>
      <p:ext uri="{BB962C8B-B14F-4D97-AF65-F5344CB8AC3E}">
        <p14:creationId xmlns:p14="http://schemas.microsoft.com/office/powerpoint/2010/main" val="17673534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ppt_x"/>
                                          </p:val>
                                        </p:tav>
                                        <p:tav tm="100000">
                                          <p:val>
                                            <p:strVal val="#ppt_x"/>
                                          </p:val>
                                        </p:tav>
                                      </p:tavLst>
                                    </p:anim>
                                    <p:anim calcmode="lin" valueType="num">
                                      <p:cBhvr additive="base">
                                        <p:cTn id="8" dur="500" fill="hold"/>
                                        <p:tgtEl>
                                          <p:spTgt spid="17"/>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anim calcmode="lin" valueType="num">
                                      <p:cBhvr additive="base">
                                        <p:cTn id="17" dur="500" fill="hold"/>
                                        <p:tgtEl>
                                          <p:spTgt spid="19"/>
                                        </p:tgtEl>
                                        <p:attrNameLst>
                                          <p:attrName>ppt_x</p:attrName>
                                        </p:attrNameLst>
                                      </p:cBhvr>
                                      <p:tavLst>
                                        <p:tav tm="0">
                                          <p:val>
                                            <p:strVal val="#ppt_x"/>
                                          </p:val>
                                        </p:tav>
                                        <p:tav tm="100000">
                                          <p:val>
                                            <p:strVal val="#ppt_x"/>
                                          </p:val>
                                        </p:tav>
                                      </p:tavLst>
                                    </p:anim>
                                    <p:anim calcmode="lin" valueType="num">
                                      <p:cBhvr additive="base">
                                        <p:cTn id="18" dur="500" fill="hold"/>
                                        <p:tgtEl>
                                          <p:spTgt spid="19"/>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4"/>
                                        </p:tgtEl>
                                        <p:attrNameLst>
                                          <p:attrName>style.visibility</p:attrName>
                                        </p:attrNameLst>
                                      </p:cBhvr>
                                      <p:to>
                                        <p:strVal val="visible"/>
                                      </p:to>
                                    </p:set>
                                    <p:anim calcmode="lin" valueType="num">
                                      <p:cBhvr additive="base">
                                        <p:cTn id="21" dur="500" fill="hold"/>
                                        <p:tgtEl>
                                          <p:spTgt spid="4"/>
                                        </p:tgtEl>
                                        <p:attrNameLst>
                                          <p:attrName>ppt_x</p:attrName>
                                        </p:attrNameLst>
                                      </p:cBhvr>
                                      <p:tavLst>
                                        <p:tav tm="0">
                                          <p:val>
                                            <p:strVal val="#ppt_x"/>
                                          </p:val>
                                        </p:tav>
                                        <p:tav tm="100000">
                                          <p:val>
                                            <p:strVal val="#ppt_x"/>
                                          </p:val>
                                        </p:tav>
                                      </p:tavLst>
                                    </p:anim>
                                    <p:anim calcmode="lin" valueType="num">
                                      <p:cBhvr additive="base">
                                        <p:cTn id="2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18"/>
                                        </p:tgtEl>
                                        <p:attrNameLst>
                                          <p:attrName>style.visibility</p:attrName>
                                        </p:attrNameLst>
                                      </p:cBhvr>
                                      <p:to>
                                        <p:strVal val="visible"/>
                                      </p:to>
                                    </p:set>
                                    <p:anim calcmode="lin" valueType="num">
                                      <p:cBhvr additive="base">
                                        <p:cTn id="27" dur="500" fill="hold"/>
                                        <p:tgtEl>
                                          <p:spTgt spid="18"/>
                                        </p:tgtEl>
                                        <p:attrNameLst>
                                          <p:attrName>ppt_x</p:attrName>
                                        </p:attrNameLst>
                                      </p:cBhvr>
                                      <p:tavLst>
                                        <p:tav tm="0">
                                          <p:val>
                                            <p:strVal val="#ppt_x"/>
                                          </p:val>
                                        </p:tav>
                                        <p:tav tm="100000">
                                          <p:val>
                                            <p:strVal val="#ppt_x"/>
                                          </p:val>
                                        </p:tav>
                                      </p:tavLst>
                                    </p:anim>
                                    <p:anim calcmode="lin" valueType="num">
                                      <p:cBhvr additive="base">
                                        <p:cTn id="28" dur="500" fill="hold"/>
                                        <p:tgtEl>
                                          <p:spTgt spid="18"/>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7"/>
                                        </p:tgtEl>
                                        <p:attrNameLst>
                                          <p:attrName>style.visibility</p:attrName>
                                        </p:attrNameLst>
                                      </p:cBhvr>
                                      <p:to>
                                        <p:strVal val="visible"/>
                                      </p:to>
                                    </p:set>
                                    <p:anim calcmode="lin" valueType="num">
                                      <p:cBhvr additive="base">
                                        <p:cTn id="31" dur="500" fill="hold"/>
                                        <p:tgtEl>
                                          <p:spTgt spid="7"/>
                                        </p:tgtEl>
                                        <p:attrNameLst>
                                          <p:attrName>ppt_x</p:attrName>
                                        </p:attrNameLst>
                                      </p:cBhvr>
                                      <p:tavLst>
                                        <p:tav tm="0">
                                          <p:val>
                                            <p:strVal val="#ppt_x"/>
                                          </p:val>
                                        </p:tav>
                                        <p:tav tm="100000">
                                          <p:val>
                                            <p:strVal val="#ppt_x"/>
                                          </p:val>
                                        </p:tav>
                                      </p:tavLst>
                                    </p:anim>
                                    <p:anim calcmode="lin" valueType="num">
                                      <p:cBhvr additive="base">
                                        <p:cTn id="3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28"/>
                                        </p:tgtEl>
                                        <p:attrNameLst>
                                          <p:attrName>style.visibility</p:attrName>
                                        </p:attrNameLst>
                                      </p:cBhvr>
                                      <p:to>
                                        <p:strVal val="visible"/>
                                      </p:to>
                                    </p:set>
                                    <p:anim calcmode="lin" valueType="num">
                                      <p:cBhvr additive="base">
                                        <p:cTn id="37" dur="500" fill="hold"/>
                                        <p:tgtEl>
                                          <p:spTgt spid="28"/>
                                        </p:tgtEl>
                                        <p:attrNameLst>
                                          <p:attrName>ppt_x</p:attrName>
                                        </p:attrNameLst>
                                      </p:cBhvr>
                                      <p:tavLst>
                                        <p:tav tm="0">
                                          <p:val>
                                            <p:strVal val="#ppt_x"/>
                                          </p:val>
                                        </p:tav>
                                        <p:tav tm="100000">
                                          <p:val>
                                            <p:strVal val="#ppt_x"/>
                                          </p:val>
                                        </p:tav>
                                      </p:tavLst>
                                    </p:anim>
                                    <p:anim calcmode="lin" valueType="num">
                                      <p:cBhvr additive="base">
                                        <p:cTn id="38"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29"/>
                                        </p:tgtEl>
                                        <p:attrNameLst>
                                          <p:attrName>style.visibility</p:attrName>
                                        </p:attrNameLst>
                                      </p:cBhvr>
                                      <p:to>
                                        <p:strVal val="visible"/>
                                      </p:to>
                                    </p:set>
                                    <p:anim calcmode="lin" valueType="num">
                                      <p:cBhvr additive="base">
                                        <p:cTn id="43" dur="500" fill="hold"/>
                                        <p:tgtEl>
                                          <p:spTgt spid="29"/>
                                        </p:tgtEl>
                                        <p:attrNameLst>
                                          <p:attrName>ppt_x</p:attrName>
                                        </p:attrNameLst>
                                      </p:cBhvr>
                                      <p:tavLst>
                                        <p:tav tm="0">
                                          <p:val>
                                            <p:strVal val="#ppt_x"/>
                                          </p:val>
                                        </p:tav>
                                        <p:tav tm="100000">
                                          <p:val>
                                            <p:strVal val="#ppt_x"/>
                                          </p:val>
                                        </p:tav>
                                      </p:tavLst>
                                    </p:anim>
                                    <p:anim calcmode="lin" valueType="num">
                                      <p:cBhvr additive="base">
                                        <p:cTn id="44" dur="500" fill="hold"/>
                                        <p:tgtEl>
                                          <p:spTgt spid="29"/>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13"/>
                                        </p:tgtEl>
                                        <p:attrNameLst>
                                          <p:attrName>style.visibility</p:attrName>
                                        </p:attrNameLst>
                                      </p:cBhvr>
                                      <p:to>
                                        <p:strVal val="visible"/>
                                      </p:to>
                                    </p:set>
                                    <p:anim calcmode="lin" valueType="num">
                                      <p:cBhvr additive="base">
                                        <p:cTn id="47" dur="500" fill="hold"/>
                                        <p:tgtEl>
                                          <p:spTgt spid="13"/>
                                        </p:tgtEl>
                                        <p:attrNameLst>
                                          <p:attrName>ppt_x</p:attrName>
                                        </p:attrNameLst>
                                      </p:cBhvr>
                                      <p:tavLst>
                                        <p:tav tm="0">
                                          <p:val>
                                            <p:strVal val="#ppt_x"/>
                                          </p:val>
                                        </p:tav>
                                        <p:tav tm="100000">
                                          <p:val>
                                            <p:strVal val="#ppt_x"/>
                                          </p:val>
                                        </p:tav>
                                      </p:tavLst>
                                    </p:anim>
                                    <p:anim calcmode="lin" valueType="num">
                                      <p:cBhvr additive="base">
                                        <p:cTn id="4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nodeType="clickEffect">
                                  <p:stCondLst>
                                    <p:cond delay="0"/>
                                  </p:stCondLst>
                                  <p:childTnLst>
                                    <p:set>
                                      <p:cBhvr>
                                        <p:cTn id="52" dur="1" fill="hold">
                                          <p:stCondLst>
                                            <p:cond delay="0"/>
                                          </p:stCondLst>
                                        </p:cTn>
                                        <p:tgtEl>
                                          <p:spTgt spid="15"/>
                                        </p:tgtEl>
                                        <p:attrNameLst>
                                          <p:attrName>style.visibility</p:attrName>
                                        </p:attrNameLst>
                                      </p:cBhvr>
                                      <p:to>
                                        <p:strVal val="visible"/>
                                      </p:to>
                                    </p:set>
                                    <p:anim calcmode="lin" valueType="num">
                                      <p:cBhvr additive="base">
                                        <p:cTn id="53" dur="500" fill="hold"/>
                                        <p:tgtEl>
                                          <p:spTgt spid="15"/>
                                        </p:tgtEl>
                                        <p:attrNameLst>
                                          <p:attrName>ppt_x</p:attrName>
                                        </p:attrNameLst>
                                      </p:cBhvr>
                                      <p:tavLst>
                                        <p:tav tm="0">
                                          <p:val>
                                            <p:strVal val="#ppt_x"/>
                                          </p:val>
                                        </p:tav>
                                        <p:tav tm="100000">
                                          <p:val>
                                            <p:strVal val="#ppt_x"/>
                                          </p:val>
                                        </p:tav>
                                      </p:tavLst>
                                    </p:anim>
                                    <p:anim calcmode="lin" valueType="num">
                                      <p:cBhvr additive="base">
                                        <p:cTn id="54" dur="500" fill="hold"/>
                                        <p:tgtEl>
                                          <p:spTgt spid="15"/>
                                        </p:tgtEl>
                                        <p:attrNameLst>
                                          <p:attrName>ppt_y</p:attrName>
                                        </p:attrNameLst>
                                      </p:cBhvr>
                                      <p:tavLst>
                                        <p:tav tm="0">
                                          <p:val>
                                            <p:strVal val="1+#ppt_h/2"/>
                                          </p:val>
                                        </p:tav>
                                        <p:tav tm="100000">
                                          <p:val>
                                            <p:strVal val="#ppt_y"/>
                                          </p:val>
                                        </p:tav>
                                      </p:tavLst>
                                    </p:anim>
                                  </p:childTnLst>
                                </p:cTn>
                              </p:par>
                              <p:par>
                                <p:cTn id="55" presetID="2" presetClass="entr" presetSubtype="4" fill="hold" grpId="0" nodeType="withEffect">
                                  <p:stCondLst>
                                    <p:cond delay="0"/>
                                  </p:stCondLst>
                                  <p:childTnLst>
                                    <p:set>
                                      <p:cBhvr>
                                        <p:cTn id="56" dur="1" fill="hold">
                                          <p:stCondLst>
                                            <p:cond delay="0"/>
                                          </p:stCondLst>
                                        </p:cTn>
                                        <p:tgtEl>
                                          <p:spTgt spid="30"/>
                                        </p:tgtEl>
                                        <p:attrNameLst>
                                          <p:attrName>style.visibility</p:attrName>
                                        </p:attrNameLst>
                                      </p:cBhvr>
                                      <p:to>
                                        <p:strVal val="visible"/>
                                      </p:to>
                                    </p:set>
                                    <p:anim calcmode="lin" valueType="num">
                                      <p:cBhvr additive="base">
                                        <p:cTn id="57" dur="500" fill="hold"/>
                                        <p:tgtEl>
                                          <p:spTgt spid="30"/>
                                        </p:tgtEl>
                                        <p:attrNameLst>
                                          <p:attrName>ppt_x</p:attrName>
                                        </p:attrNameLst>
                                      </p:cBhvr>
                                      <p:tavLst>
                                        <p:tav tm="0">
                                          <p:val>
                                            <p:strVal val="#ppt_x"/>
                                          </p:val>
                                        </p:tav>
                                        <p:tav tm="100000">
                                          <p:val>
                                            <p:strVal val="#ppt_x"/>
                                          </p:val>
                                        </p:tav>
                                      </p:tavLst>
                                    </p:anim>
                                    <p:anim calcmode="lin" valueType="num">
                                      <p:cBhvr additive="base">
                                        <p:cTn id="58"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fill="hold" nodeType="clickEffect">
                                  <p:stCondLst>
                                    <p:cond delay="0"/>
                                  </p:stCondLst>
                                  <p:childTnLst>
                                    <p:set>
                                      <p:cBhvr>
                                        <p:cTn id="62" dur="1" fill="hold">
                                          <p:stCondLst>
                                            <p:cond delay="0"/>
                                          </p:stCondLst>
                                        </p:cTn>
                                        <p:tgtEl>
                                          <p:spTgt spid="16"/>
                                        </p:tgtEl>
                                        <p:attrNameLst>
                                          <p:attrName>style.visibility</p:attrName>
                                        </p:attrNameLst>
                                      </p:cBhvr>
                                      <p:to>
                                        <p:strVal val="visible"/>
                                      </p:to>
                                    </p:set>
                                    <p:anim calcmode="lin" valueType="num">
                                      <p:cBhvr additive="base">
                                        <p:cTn id="63" dur="500" fill="hold"/>
                                        <p:tgtEl>
                                          <p:spTgt spid="16"/>
                                        </p:tgtEl>
                                        <p:attrNameLst>
                                          <p:attrName>ppt_x</p:attrName>
                                        </p:attrNameLst>
                                      </p:cBhvr>
                                      <p:tavLst>
                                        <p:tav tm="0">
                                          <p:val>
                                            <p:strVal val="#ppt_x"/>
                                          </p:val>
                                        </p:tav>
                                        <p:tav tm="100000">
                                          <p:val>
                                            <p:strVal val="#ppt_x"/>
                                          </p:val>
                                        </p:tav>
                                      </p:tavLst>
                                    </p:anim>
                                    <p:anim calcmode="lin" valueType="num">
                                      <p:cBhvr additive="base">
                                        <p:cTn id="64" dur="500" fill="hold"/>
                                        <p:tgtEl>
                                          <p:spTgt spid="16"/>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32"/>
                                        </p:tgtEl>
                                        <p:attrNameLst>
                                          <p:attrName>style.visibility</p:attrName>
                                        </p:attrNameLst>
                                      </p:cBhvr>
                                      <p:to>
                                        <p:strVal val="visible"/>
                                      </p:to>
                                    </p:set>
                                    <p:anim calcmode="lin" valueType="num">
                                      <p:cBhvr additive="base">
                                        <p:cTn id="67" dur="500" fill="hold"/>
                                        <p:tgtEl>
                                          <p:spTgt spid="32"/>
                                        </p:tgtEl>
                                        <p:attrNameLst>
                                          <p:attrName>ppt_x</p:attrName>
                                        </p:attrNameLst>
                                      </p:cBhvr>
                                      <p:tavLst>
                                        <p:tav tm="0">
                                          <p:val>
                                            <p:strVal val="#ppt_x"/>
                                          </p:val>
                                        </p:tav>
                                        <p:tav tm="100000">
                                          <p:val>
                                            <p:strVal val="#ppt_x"/>
                                          </p:val>
                                        </p:tav>
                                      </p:tavLst>
                                    </p:anim>
                                    <p:anim calcmode="lin" valueType="num">
                                      <p:cBhvr additive="base">
                                        <p:cTn id="68"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grpId="0" nodeType="clickEffect">
                                  <p:stCondLst>
                                    <p:cond delay="0"/>
                                  </p:stCondLst>
                                  <p:childTnLst>
                                    <p:set>
                                      <p:cBhvr>
                                        <p:cTn id="72" dur="1" fill="hold">
                                          <p:stCondLst>
                                            <p:cond delay="0"/>
                                          </p:stCondLst>
                                        </p:cTn>
                                        <p:tgtEl>
                                          <p:spTgt spid="44"/>
                                        </p:tgtEl>
                                        <p:attrNameLst>
                                          <p:attrName>style.visibility</p:attrName>
                                        </p:attrNameLst>
                                      </p:cBhvr>
                                      <p:to>
                                        <p:strVal val="visible"/>
                                      </p:to>
                                    </p:set>
                                    <p:anim calcmode="lin" valueType="num">
                                      <p:cBhvr additive="base">
                                        <p:cTn id="73" dur="500" fill="hold"/>
                                        <p:tgtEl>
                                          <p:spTgt spid="44"/>
                                        </p:tgtEl>
                                        <p:attrNameLst>
                                          <p:attrName>ppt_x</p:attrName>
                                        </p:attrNameLst>
                                      </p:cBhvr>
                                      <p:tavLst>
                                        <p:tav tm="0">
                                          <p:val>
                                            <p:strVal val="#ppt_x"/>
                                          </p:val>
                                        </p:tav>
                                        <p:tav tm="100000">
                                          <p:val>
                                            <p:strVal val="#ppt_x"/>
                                          </p:val>
                                        </p:tav>
                                      </p:tavLst>
                                    </p:anim>
                                    <p:anim calcmode="lin" valueType="num">
                                      <p:cBhvr additive="base">
                                        <p:cTn id="74" dur="500" fill="hold"/>
                                        <p:tgtEl>
                                          <p:spTgt spid="44"/>
                                        </p:tgtEl>
                                        <p:attrNameLst>
                                          <p:attrName>ppt_y</p:attrName>
                                        </p:attrNameLst>
                                      </p:cBhvr>
                                      <p:tavLst>
                                        <p:tav tm="0">
                                          <p:val>
                                            <p:strVal val="1+#ppt_h/2"/>
                                          </p:val>
                                        </p:tav>
                                        <p:tav tm="100000">
                                          <p:val>
                                            <p:strVal val="#ppt_y"/>
                                          </p:val>
                                        </p:tav>
                                      </p:tavLst>
                                    </p:anim>
                                  </p:childTnLst>
                                </p:cTn>
                              </p:par>
                              <p:par>
                                <p:cTn id="75" presetID="2" presetClass="entr" presetSubtype="4" fill="hold" nodeType="withEffect">
                                  <p:stCondLst>
                                    <p:cond delay="0"/>
                                  </p:stCondLst>
                                  <p:childTnLst>
                                    <p:set>
                                      <p:cBhvr>
                                        <p:cTn id="76" dur="1" fill="hold">
                                          <p:stCondLst>
                                            <p:cond delay="0"/>
                                          </p:stCondLst>
                                        </p:cTn>
                                        <p:tgtEl>
                                          <p:spTgt spid="8"/>
                                        </p:tgtEl>
                                        <p:attrNameLst>
                                          <p:attrName>style.visibility</p:attrName>
                                        </p:attrNameLst>
                                      </p:cBhvr>
                                      <p:to>
                                        <p:strVal val="visible"/>
                                      </p:to>
                                    </p:set>
                                    <p:anim calcmode="lin" valueType="num">
                                      <p:cBhvr additive="base">
                                        <p:cTn id="77" dur="500" fill="hold"/>
                                        <p:tgtEl>
                                          <p:spTgt spid="8"/>
                                        </p:tgtEl>
                                        <p:attrNameLst>
                                          <p:attrName>ppt_x</p:attrName>
                                        </p:attrNameLst>
                                      </p:cBhvr>
                                      <p:tavLst>
                                        <p:tav tm="0">
                                          <p:val>
                                            <p:strVal val="#ppt_x"/>
                                          </p:val>
                                        </p:tav>
                                        <p:tav tm="100000">
                                          <p:val>
                                            <p:strVal val="#ppt_x"/>
                                          </p:val>
                                        </p:tav>
                                      </p:tavLst>
                                    </p:anim>
                                    <p:anim calcmode="lin" valueType="num">
                                      <p:cBhvr additive="base">
                                        <p:cTn id="78" dur="500" fill="hold"/>
                                        <p:tgtEl>
                                          <p:spTgt spid="8"/>
                                        </p:tgtEl>
                                        <p:attrNameLst>
                                          <p:attrName>ppt_y</p:attrName>
                                        </p:attrNameLst>
                                      </p:cBhvr>
                                      <p:tavLst>
                                        <p:tav tm="0">
                                          <p:val>
                                            <p:strVal val="1+#ppt_h/2"/>
                                          </p:val>
                                        </p:tav>
                                        <p:tav tm="100000">
                                          <p:val>
                                            <p:strVal val="#ppt_y"/>
                                          </p:val>
                                        </p:tav>
                                      </p:tavLst>
                                    </p:anim>
                                  </p:childTnLst>
                                </p:cTn>
                              </p:par>
                              <p:par>
                                <p:cTn id="79" presetID="2" presetClass="entr" presetSubtype="4" fill="hold" nodeType="withEffect">
                                  <p:stCondLst>
                                    <p:cond delay="0"/>
                                  </p:stCondLst>
                                  <p:childTnLst>
                                    <p:set>
                                      <p:cBhvr>
                                        <p:cTn id="80" dur="1" fill="hold">
                                          <p:stCondLst>
                                            <p:cond delay="0"/>
                                          </p:stCondLst>
                                        </p:cTn>
                                        <p:tgtEl>
                                          <p:spTgt spid="33"/>
                                        </p:tgtEl>
                                        <p:attrNameLst>
                                          <p:attrName>style.visibility</p:attrName>
                                        </p:attrNameLst>
                                      </p:cBhvr>
                                      <p:to>
                                        <p:strVal val="visible"/>
                                      </p:to>
                                    </p:set>
                                    <p:anim calcmode="lin" valueType="num">
                                      <p:cBhvr additive="base">
                                        <p:cTn id="81" dur="500" fill="hold"/>
                                        <p:tgtEl>
                                          <p:spTgt spid="33"/>
                                        </p:tgtEl>
                                        <p:attrNameLst>
                                          <p:attrName>ppt_x</p:attrName>
                                        </p:attrNameLst>
                                      </p:cBhvr>
                                      <p:tavLst>
                                        <p:tav tm="0">
                                          <p:val>
                                            <p:strVal val="#ppt_x"/>
                                          </p:val>
                                        </p:tav>
                                        <p:tav tm="100000">
                                          <p:val>
                                            <p:strVal val="#ppt_x"/>
                                          </p:val>
                                        </p:tav>
                                      </p:tavLst>
                                    </p:anim>
                                    <p:anim calcmode="lin" valueType="num">
                                      <p:cBhvr additive="base">
                                        <p:cTn id="82"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par>
                    <p:cTn id="83" fill="hold">
                      <p:stCondLst>
                        <p:cond delay="indefinite"/>
                      </p:stCondLst>
                      <p:childTnLst>
                        <p:par>
                          <p:cTn id="84" fill="hold">
                            <p:stCondLst>
                              <p:cond delay="0"/>
                            </p:stCondLst>
                            <p:childTnLst>
                              <p:par>
                                <p:cTn id="85" presetID="12" presetClass="entr" presetSubtype="4" fill="hold" grpId="0" nodeType="clickEffect">
                                  <p:stCondLst>
                                    <p:cond delay="0"/>
                                  </p:stCondLst>
                                  <p:childTnLst>
                                    <p:set>
                                      <p:cBhvr>
                                        <p:cTn id="86" dur="1" fill="hold">
                                          <p:stCondLst>
                                            <p:cond delay="0"/>
                                          </p:stCondLst>
                                        </p:cTn>
                                        <p:tgtEl>
                                          <p:spTgt spid="45"/>
                                        </p:tgtEl>
                                        <p:attrNameLst>
                                          <p:attrName>style.visibility</p:attrName>
                                        </p:attrNameLst>
                                      </p:cBhvr>
                                      <p:to>
                                        <p:strVal val="visible"/>
                                      </p:to>
                                    </p:set>
                                    <p:anim calcmode="lin" valueType="num">
                                      <p:cBhvr additive="base">
                                        <p:cTn id="87" dur="500"/>
                                        <p:tgtEl>
                                          <p:spTgt spid="45"/>
                                        </p:tgtEl>
                                        <p:attrNameLst>
                                          <p:attrName>ppt_y</p:attrName>
                                        </p:attrNameLst>
                                      </p:cBhvr>
                                      <p:tavLst>
                                        <p:tav tm="0">
                                          <p:val>
                                            <p:strVal val="#ppt_y+#ppt_h*1.125000"/>
                                          </p:val>
                                        </p:tav>
                                        <p:tav tm="100000">
                                          <p:val>
                                            <p:strVal val="#ppt_y"/>
                                          </p:val>
                                        </p:tav>
                                      </p:tavLst>
                                    </p:anim>
                                    <p:animEffect transition="in" filter="wipe(up)">
                                      <p:cBhvr>
                                        <p:cTn id="88" dur="500"/>
                                        <p:tgtEl>
                                          <p:spTgt spid="45"/>
                                        </p:tgtEl>
                                      </p:cBhvr>
                                    </p:animEffect>
                                  </p:childTnLst>
                                </p:cTn>
                              </p:par>
                              <p:par>
                                <p:cTn id="89" presetID="12" presetClass="entr" presetSubtype="4" fill="hold" nodeType="withEffect">
                                  <p:stCondLst>
                                    <p:cond delay="0"/>
                                  </p:stCondLst>
                                  <p:childTnLst>
                                    <p:set>
                                      <p:cBhvr>
                                        <p:cTn id="90" dur="1" fill="hold">
                                          <p:stCondLst>
                                            <p:cond delay="0"/>
                                          </p:stCondLst>
                                        </p:cTn>
                                        <p:tgtEl>
                                          <p:spTgt spid="47"/>
                                        </p:tgtEl>
                                        <p:attrNameLst>
                                          <p:attrName>style.visibility</p:attrName>
                                        </p:attrNameLst>
                                      </p:cBhvr>
                                      <p:to>
                                        <p:strVal val="visible"/>
                                      </p:to>
                                    </p:set>
                                    <p:anim calcmode="lin" valueType="num">
                                      <p:cBhvr additive="base">
                                        <p:cTn id="91" dur="500"/>
                                        <p:tgtEl>
                                          <p:spTgt spid="47"/>
                                        </p:tgtEl>
                                        <p:attrNameLst>
                                          <p:attrName>ppt_y</p:attrName>
                                        </p:attrNameLst>
                                      </p:cBhvr>
                                      <p:tavLst>
                                        <p:tav tm="0">
                                          <p:val>
                                            <p:strVal val="#ppt_y+#ppt_h*1.125000"/>
                                          </p:val>
                                        </p:tav>
                                        <p:tav tm="100000">
                                          <p:val>
                                            <p:strVal val="#ppt_y"/>
                                          </p:val>
                                        </p:tav>
                                      </p:tavLst>
                                    </p:anim>
                                    <p:animEffect transition="in" filter="wipe(up)">
                                      <p:cBhvr>
                                        <p:cTn id="92" dur="500"/>
                                        <p:tgtEl>
                                          <p:spTgt spid="47"/>
                                        </p:tgtEl>
                                      </p:cBhvr>
                                    </p:animEffect>
                                  </p:childTnLst>
                                </p:cTn>
                              </p:par>
                              <p:par>
                                <p:cTn id="93" presetID="12" presetClass="entr" presetSubtype="4" fill="hold" nodeType="withEffect">
                                  <p:stCondLst>
                                    <p:cond delay="0"/>
                                  </p:stCondLst>
                                  <p:childTnLst>
                                    <p:set>
                                      <p:cBhvr>
                                        <p:cTn id="94" dur="1" fill="hold">
                                          <p:stCondLst>
                                            <p:cond delay="0"/>
                                          </p:stCondLst>
                                        </p:cTn>
                                        <p:tgtEl>
                                          <p:spTgt spid="48"/>
                                        </p:tgtEl>
                                        <p:attrNameLst>
                                          <p:attrName>style.visibility</p:attrName>
                                        </p:attrNameLst>
                                      </p:cBhvr>
                                      <p:to>
                                        <p:strVal val="visible"/>
                                      </p:to>
                                    </p:set>
                                    <p:anim calcmode="lin" valueType="num">
                                      <p:cBhvr additive="base">
                                        <p:cTn id="95" dur="500"/>
                                        <p:tgtEl>
                                          <p:spTgt spid="48"/>
                                        </p:tgtEl>
                                        <p:attrNameLst>
                                          <p:attrName>ppt_y</p:attrName>
                                        </p:attrNameLst>
                                      </p:cBhvr>
                                      <p:tavLst>
                                        <p:tav tm="0">
                                          <p:val>
                                            <p:strVal val="#ppt_y+#ppt_h*1.125000"/>
                                          </p:val>
                                        </p:tav>
                                        <p:tav tm="100000">
                                          <p:val>
                                            <p:strVal val="#ppt_y"/>
                                          </p:val>
                                        </p:tav>
                                      </p:tavLst>
                                    </p:anim>
                                    <p:animEffect transition="in" filter="wipe(up)">
                                      <p:cBhvr>
                                        <p:cTn id="96" dur="500"/>
                                        <p:tgtEl>
                                          <p:spTgt spid="48"/>
                                        </p:tgtEl>
                                      </p:cBhvr>
                                    </p:animEffect>
                                  </p:childTnLst>
                                </p:cTn>
                              </p:par>
                              <p:par>
                                <p:cTn id="97" presetID="12" presetClass="entr" presetSubtype="4" fill="hold" nodeType="withEffect">
                                  <p:stCondLst>
                                    <p:cond delay="0"/>
                                  </p:stCondLst>
                                  <p:childTnLst>
                                    <p:set>
                                      <p:cBhvr>
                                        <p:cTn id="98" dur="1" fill="hold">
                                          <p:stCondLst>
                                            <p:cond delay="0"/>
                                          </p:stCondLst>
                                        </p:cTn>
                                        <p:tgtEl>
                                          <p:spTgt spid="46"/>
                                        </p:tgtEl>
                                        <p:attrNameLst>
                                          <p:attrName>style.visibility</p:attrName>
                                        </p:attrNameLst>
                                      </p:cBhvr>
                                      <p:to>
                                        <p:strVal val="visible"/>
                                      </p:to>
                                    </p:set>
                                    <p:anim calcmode="lin" valueType="num">
                                      <p:cBhvr additive="base">
                                        <p:cTn id="99" dur="500"/>
                                        <p:tgtEl>
                                          <p:spTgt spid="46"/>
                                        </p:tgtEl>
                                        <p:attrNameLst>
                                          <p:attrName>ppt_y</p:attrName>
                                        </p:attrNameLst>
                                      </p:cBhvr>
                                      <p:tavLst>
                                        <p:tav tm="0">
                                          <p:val>
                                            <p:strVal val="#ppt_y+#ppt_h*1.125000"/>
                                          </p:val>
                                        </p:tav>
                                        <p:tav tm="100000">
                                          <p:val>
                                            <p:strVal val="#ppt_y"/>
                                          </p:val>
                                        </p:tav>
                                      </p:tavLst>
                                    </p:anim>
                                    <p:animEffect transition="in" filter="wipe(up)">
                                      <p:cBhvr>
                                        <p:cTn id="100" dur="500"/>
                                        <p:tgtEl>
                                          <p:spTgt spid="46"/>
                                        </p:tgtEl>
                                      </p:cBhvr>
                                    </p:animEffect>
                                  </p:childTnLst>
                                </p:cTn>
                              </p:par>
                              <p:par>
                                <p:cTn id="101" presetID="12" presetClass="entr" presetSubtype="4" fill="hold" nodeType="withEffect">
                                  <p:stCondLst>
                                    <p:cond delay="0"/>
                                  </p:stCondLst>
                                  <p:childTnLst>
                                    <p:set>
                                      <p:cBhvr>
                                        <p:cTn id="102" dur="1" fill="hold">
                                          <p:stCondLst>
                                            <p:cond delay="0"/>
                                          </p:stCondLst>
                                        </p:cTn>
                                        <p:tgtEl>
                                          <p:spTgt spid="20"/>
                                        </p:tgtEl>
                                        <p:attrNameLst>
                                          <p:attrName>style.visibility</p:attrName>
                                        </p:attrNameLst>
                                      </p:cBhvr>
                                      <p:to>
                                        <p:strVal val="visible"/>
                                      </p:to>
                                    </p:set>
                                    <p:anim calcmode="lin" valueType="num">
                                      <p:cBhvr additive="base">
                                        <p:cTn id="103" dur="500"/>
                                        <p:tgtEl>
                                          <p:spTgt spid="20"/>
                                        </p:tgtEl>
                                        <p:attrNameLst>
                                          <p:attrName>ppt_y</p:attrName>
                                        </p:attrNameLst>
                                      </p:cBhvr>
                                      <p:tavLst>
                                        <p:tav tm="0">
                                          <p:val>
                                            <p:strVal val="#ppt_y+#ppt_h*1.125000"/>
                                          </p:val>
                                        </p:tav>
                                        <p:tav tm="100000">
                                          <p:val>
                                            <p:strVal val="#ppt_y"/>
                                          </p:val>
                                        </p:tav>
                                      </p:tavLst>
                                    </p:anim>
                                    <p:animEffect transition="in" filter="wipe(up)">
                                      <p:cBhvr>
                                        <p:cTn id="104" dur="500"/>
                                        <p:tgtEl>
                                          <p:spTgt spid="20"/>
                                        </p:tgtEl>
                                      </p:cBhvr>
                                    </p:animEffect>
                                  </p:childTnLst>
                                </p:cTn>
                              </p:par>
                            </p:childTnLst>
                          </p:cTn>
                        </p:par>
                      </p:childTnLst>
                    </p:cTn>
                  </p:par>
                  <p:par>
                    <p:cTn id="105" fill="hold">
                      <p:stCondLst>
                        <p:cond delay="indefinite"/>
                      </p:stCondLst>
                      <p:childTnLst>
                        <p:par>
                          <p:cTn id="106" fill="hold">
                            <p:stCondLst>
                              <p:cond delay="0"/>
                            </p:stCondLst>
                            <p:childTnLst>
                              <p:par>
                                <p:cTn id="107" presetID="2" presetClass="entr" presetSubtype="4" fill="hold" grpId="0" nodeType="clickEffect">
                                  <p:stCondLst>
                                    <p:cond delay="0"/>
                                  </p:stCondLst>
                                  <p:childTnLst>
                                    <p:set>
                                      <p:cBhvr>
                                        <p:cTn id="108" dur="1" fill="hold">
                                          <p:stCondLst>
                                            <p:cond delay="0"/>
                                          </p:stCondLst>
                                        </p:cTn>
                                        <p:tgtEl>
                                          <p:spTgt spid="43"/>
                                        </p:tgtEl>
                                        <p:attrNameLst>
                                          <p:attrName>style.visibility</p:attrName>
                                        </p:attrNameLst>
                                      </p:cBhvr>
                                      <p:to>
                                        <p:strVal val="visible"/>
                                      </p:to>
                                    </p:set>
                                    <p:anim calcmode="lin" valueType="num">
                                      <p:cBhvr additive="base">
                                        <p:cTn id="109" dur="500" fill="hold"/>
                                        <p:tgtEl>
                                          <p:spTgt spid="43"/>
                                        </p:tgtEl>
                                        <p:attrNameLst>
                                          <p:attrName>ppt_x</p:attrName>
                                        </p:attrNameLst>
                                      </p:cBhvr>
                                      <p:tavLst>
                                        <p:tav tm="0">
                                          <p:val>
                                            <p:strVal val="#ppt_x"/>
                                          </p:val>
                                        </p:tav>
                                        <p:tav tm="100000">
                                          <p:val>
                                            <p:strVal val="#ppt_x"/>
                                          </p:val>
                                        </p:tav>
                                      </p:tavLst>
                                    </p:anim>
                                    <p:anim calcmode="lin" valueType="num">
                                      <p:cBhvr additive="base">
                                        <p:cTn id="110" dur="500" fill="hold"/>
                                        <p:tgtEl>
                                          <p:spTgt spid="43"/>
                                        </p:tgtEl>
                                        <p:attrNameLst>
                                          <p:attrName>ppt_y</p:attrName>
                                        </p:attrNameLst>
                                      </p:cBhvr>
                                      <p:tavLst>
                                        <p:tav tm="0">
                                          <p:val>
                                            <p:strVal val="1+#ppt_h/2"/>
                                          </p:val>
                                        </p:tav>
                                        <p:tav tm="100000">
                                          <p:val>
                                            <p:strVal val="#ppt_y"/>
                                          </p:val>
                                        </p:tav>
                                      </p:tavLst>
                                    </p:anim>
                                  </p:childTnLst>
                                </p:cTn>
                              </p:par>
                              <p:par>
                                <p:cTn id="111" presetID="2" presetClass="entr" presetSubtype="4" fill="hold" grpId="0" nodeType="withEffect">
                                  <p:stCondLst>
                                    <p:cond delay="0"/>
                                  </p:stCondLst>
                                  <p:childTnLst>
                                    <p:set>
                                      <p:cBhvr>
                                        <p:cTn id="112" dur="1" fill="hold">
                                          <p:stCondLst>
                                            <p:cond delay="0"/>
                                          </p:stCondLst>
                                        </p:cTn>
                                        <p:tgtEl>
                                          <p:spTgt spid="37"/>
                                        </p:tgtEl>
                                        <p:attrNameLst>
                                          <p:attrName>style.visibility</p:attrName>
                                        </p:attrNameLst>
                                      </p:cBhvr>
                                      <p:to>
                                        <p:strVal val="visible"/>
                                      </p:to>
                                    </p:set>
                                    <p:anim calcmode="lin" valueType="num">
                                      <p:cBhvr additive="base">
                                        <p:cTn id="113" dur="500" fill="hold"/>
                                        <p:tgtEl>
                                          <p:spTgt spid="37"/>
                                        </p:tgtEl>
                                        <p:attrNameLst>
                                          <p:attrName>ppt_x</p:attrName>
                                        </p:attrNameLst>
                                      </p:cBhvr>
                                      <p:tavLst>
                                        <p:tav tm="0">
                                          <p:val>
                                            <p:strVal val="#ppt_x"/>
                                          </p:val>
                                        </p:tav>
                                        <p:tav tm="100000">
                                          <p:val>
                                            <p:strVal val="#ppt_x"/>
                                          </p:val>
                                        </p:tav>
                                      </p:tavLst>
                                    </p:anim>
                                    <p:anim calcmode="lin" valueType="num">
                                      <p:cBhvr additive="base">
                                        <p:cTn id="114"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17" grpId="0"/>
      <p:bldP spid="18" grpId="0"/>
      <p:bldP spid="19" grpId="0"/>
      <p:bldP spid="29" grpId="0" animBg="1"/>
      <p:bldP spid="30" grpId="0" animBg="1"/>
      <p:bldP spid="32" grpId="0" animBg="1"/>
      <p:bldP spid="37" grpId="0"/>
      <p:bldP spid="43" grpId="0" animBg="1"/>
      <p:bldP spid="44" grpId="0" animBg="1"/>
      <p:bldP spid="45"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8DAAA71-AEBE-A542-BC75-E7623A98159E}"/>
              </a:ext>
            </a:extLst>
          </p:cNvPr>
          <p:cNvSpPr>
            <a:spLocks noGrp="1"/>
          </p:cNvSpPr>
          <p:nvPr>
            <p:ph type="title"/>
          </p:nvPr>
        </p:nvSpPr>
        <p:spPr/>
        <p:txBody>
          <a:bodyPr/>
          <a:lstStyle/>
          <a:p>
            <a:r>
              <a:rPr lang="en-US" dirty="0"/>
              <a:t>What ABOUT DYNAMIC ANALYSIS?</a:t>
            </a:r>
          </a:p>
        </p:txBody>
      </p:sp>
      <p:sp>
        <p:nvSpPr>
          <p:cNvPr id="3" name="Segnaposto contenuto 2">
            <a:extLst>
              <a:ext uri="{FF2B5EF4-FFF2-40B4-BE49-F238E27FC236}">
                <a16:creationId xmlns:a16="http://schemas.microsoft.com/office/drawing/2014/main" id="{F694A7E8-5104-2C40-872E-7B671BF5B949}"/>
              </a:ext>
            </a:extLst>
          </p:cNvPr>
          <p:cNvSpPr>
            <a:spLocks noGrp="1"/>
          </p:cNvSpPr>
          <p:nvPr>
            <p:ph idx="1"/>
          </p:nvPr>
        </p:nvSpPr>
        <p:spPr>
          <a:xfrm>
            <a:off x="1141411" y="1922915"/>
            <a:ext cx="9905999" cy="4608513"/>
          </a:xfrm>
        </p:spPr>
        <p:txBody>
          <a:bodyPr>
            <a:normAutofit/>
          </a:bodyPr>
          <a:lstStyle/>
          <a:p>
            <a:r>
              <a:rPr lang="en-US" dirty="0"/>
              <a:t>Static analysis suffers from FPs: best solution is Static + Dynamic Analysis</a:t>
            </a:r>
          </a:p>
          <a:p>
            <a:r>
              <a:rPr lang="en-US" dirty="0"/>
              <a:t>Anyway, Dynamic Analysis on the «ecosystem» is very hard to achieve:</a:t>
            </a:r>
          </a:p>
          <a:p>
            <a:pPr lvl="1"/>
            <a:r>
              <a:rPr lang="en-US" dirty="0"/>
              <a:t>Dynamic analysis is strongly technology-dependent</a:t>
            </a:r>
          </a:p>
          <a:p>
            <a:pPr lvl="1"/>
            <a:r>
              <a:rPr lang="en-US" dirty="0"/>
              <a:t>Requires app modification (e.g., instrumentation) or a device (OS) modification (e.g., syscall log, …)</a:t>
            </a:r>
          </a:p>
          <a:p>
            <a:pPr lvl="1"/>
            <a:r>
              <a:rPr lang="en-US" dirty="0"/>
              <a:t>IoT device can have custom OS/firmware and can be closed source: hard to instrument.</a:t>
            </a:r>
          </a:p>
          <a:p>
            <a:r>
              <a:rPr lang="en-US" dirty="0"/>
              <a:t>OS and firmware instrumentation can be faulty and error-prone</a:t>
            </a:r>
          </a:p>
          <a:p>
            <a:r>
              <a:rPr lang="en-US" dirty="0"/>
              <a:t>Feasible for only vendor-specific, reduced-size ecosystems.</a:t>
            </a:r>
          </a:p>
          <a:p>
            <a:r>
              <a:rPr lang="en-US" dirty="0"/>
              <a:t>It does not scale</a:t>
            </a:r>
          </a:p>
        </p:txBody>
      </p:sp>
    </p:spTree>
    <p:extLst>
      <p:ext uri="{BB962C8B-B14F-4D97-AF65-F5344CB8AC3E}">
        <p14:creationId xmlns:p14="http://schemas.microsoft.com/office/powerpoint/2010/main" val="1214203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DBC2FBD-124C-0448-AC1B-1C57698D918B}"/>
              </a:ext>
            </a:extLst>
          </p:cNvPr>
          <p:cNvSpPr>
            <a:spLocks noGrp="1"/>
          </p:cNvSpPr>
          <p:nvPr>
            <p:ph type="title"/>
          </p:nvPr>
        </p:nvSpPr>
        <p:spPr/>
        <p:txBody>
          <a:bodyPr/>
          <a:lstStyle/>
          <a:p>
            <a:r>
              <a:rPr lang="it-IT" dirty="0"/>
              <a:t>Some open ISSUES</a:t>
            </a:r>
          </a:p>
        </p:txBody>
      </p:sp>
      <p:sp>
        <p:nvSpPr>
          <p:cNvPr id="3" name="Segnaposto contenuto 2">
            <a:extLst>
              <a:ext uri="{FF2B5EF4-FFF2-40B4-BE49-F238E27FC236}">
                <a16:creationId xmlns:a16="http://schemas.microsoft.com/office/drawing/2014/main" id="{4A201A29-6AF3-E246-82F5-0C0C22C145F6}"/>
              </a:ext>
            </a:extLst>
          </p:cNvPr>
          <p:cNvSpPr>
            <a:spLocks noGrp="1"/>
          </p:cNvSpPr>
          <p:nvPr>
            <p:ph idx="1"/>
          </p:nvPr>
        </p:nvSpPr>
        <p:spPr>
          <a:xfrm>
            <a:off x="1141413" y="1889723"/>
            <a:ext cx="9905999" cy="3541714"/>
          </a:xfrm>
        </p:spPr>
        <p:txBody>
          <a:bodyPr>
            <a:noAutofit/>
          </a:bodyPr>
          <a:lstStyle/>
          <a:p>
            <a:r>
              <a:rPr lang="en-US" sz="2800" dirty="0"/>
              <a:t>Model granularity and analysis scaling</a:t>
            </a:r>
          </a:p>
          <a:p>
            <a:pPr lvl="1"/>
            <a:r>
              <a:rPr lang="en-US" sz="2400" dirty="0"/>
              <a:t>Do we need policy-driven optimized app models?</a:t>
            </a:r>
          </a:p>
          <a:p>
            <a:r>
              <a:rPr lang="en-US" sz="2800" dirty="0"/>
              <a:t>Meaningful security policies</a:t>
            </a:r>
          </a:p>
          <a:p>
            <a:pPr lvl="1"/>
            <a:r>
              <a:rPr lang="en-US" sz="2400" dirty="0"/>
              <a:t>Which behaviors are security-relevant?</a:t>
            </a:r>
          </a:p>
          <a:p>
            <a:r>
              <a:rPr lang="en-US" sz="2800" dirty="0"/>
              <a:t>Paradigm extension to Fog and Cloud. Do we need to extend the analysis?</a:t>
            </a:r>
          </a:p>
        </p:txBody>
      </p:sp>
    </p:spTree>
    <p:extLst>
      <p:ext uri="{BB962C8B-B14F-4D97-AF65-F5344CB8AC3E}">
        <p14:creationId xmlns:p14="http://schemas.microsoft.com/office/powerpoint/2010/main" val="2517212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F122BFF-1330-A54A-9E2A-6CF83E0D1417}"/>
              </a:ext>
            </a:extLst>
          </p:cNvPr>
          <p:cNvSpPr>
            <a:spLocks noGrp="1"/>
          </p:cNvSpPr>
          <p:nvPr>
            <p:ph type="title"/>
          </p:nvPr>
        </p:nvSpPr>
        <p:spPr/>
        <p:txBody>
          <a:bodyPr/>
          <a:lstStyle/>
          <a:p>
            <a:r>
              <a:rPr lang="it-IT" dirty="0"/>
              <a:t>CONCLUSIONS</a:t>
            </a:r>
          </a:p>
        </p:txBody>
      </p:sp>
      <p:sp>
        <p:nvSpPr>
          <p:cNvPr id="3" name="Segnaposto contenuto 2">
            <a:extLst>
              <a:ext uri="{FF2B5EF4-FFF2-40B4-BE49-F238E27FC236}">
                <a16:creationId xmlns:a16="http://schemas.microsoft.com/office/drawing/2014/main" id="{1BB2E6F5-ABCE-944A-9308-624271AC80F9}"/>
              </a:ext>
            </a:extLst>
          </p:cNvPr>
          <p:cNvSpPr>
            <a:spLocks noGrp="1"/>
          </p:cNvSpPr>
          <p:nvPr>
            <p:ph idx="1"/>
          </p:nvPr>
        </p:nvSpPr>
        <p:spPr>
          <a:xfrm>
            <a:off x="898071" y="2097088"/>
            <a:ext cx="10760529" cy="3541714"/>
          </a:xfrm>
        </p:spPr>
        <p:txBody>
          <a:bodyPr>
            <a:noAutofit/>
          </a:bodyPr>
          <a:lstStyle/>
          <a:p>
            <a:r>
              <a:rPr lang="en-US" dirty="0"/>
              <a:t>Like in the «odd couple» drama, both main stars (Mobile and IoT) affect each other.</a:t>
            </a:r>
          </a:p>
          <a:p>
            <a:pPr lvl="1"/>
            <a:r>
              <a:rPr lang="en-US" dirty="0"/>
              <a:t>Mobile apps cross the boundary of mobile devices.</a:t>
            </a:r>
          </a:p>
          <a:p>
            <a:pPr lvl="1"/>
            <a:r>
              <a:rPr lang="en-US" dirty="0"/>
              <a:t>IoT apps are triggered and driven by Mobile apps.</a:t>
            </a:r>
          </a:p>
          <a:p>
            <a:r>
              <a:rPr lang="en-US" dirty="0"/>
              <a:t>Current «monadic» approaches to Mobile and IoT security must be extended. </a:t>
            </a:r>
          </a:p>
          <a:p>
            <a:r>
              <a:rPr lang="en-US" dirty="0"/>
              <a:t>Manual app analysis could be a dead-end.</a:t>
            </a:r>
          </a:p>
          <a:p>
            <a:r>
              <a:rPr lang="en-US" dirty="0"/>
              <a:t>Cross-fertilization among different expertise in Cybersecurity should join forces.</a:t>
            </a:r>
          </a:p>
          <a:p>
            <a:r>
              <a:rPr lang="en-US" dirty="0"/>
              <a:t>A joint effort between academy and industry is required.</a:t>
            </a:r>
          </a:p>
        </p:txBody>
      </p:sp>
    </p:spTree>
    <p:extLst>
      <p:ext uri="{BB962C8B-B14F-4D97-AF65-F5344CB8AC3E}">
        <p14:creationId xmlns:p14="http://schemas.microsoft.com/office/powerpoint/2010/main" val="3461860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Effect transition="in" filter="dissolve">
                                      <p:cBhvr>
                                        <p:cTn id="37" dur="500"/>
                                        <p:tgtEl>
                                          <p:spTgt spid="3">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nodeType="clickEffect">
                                  <p:stCondLst>
                                    <p:cond delay="0"/>
                                  </p:stCondLst>
                                  <p:childTnLst>
                                    <p:set>
                                      <p:cBhvr>
                                        <p:cTn id="41" dur="1" fill="hold">
                                          <p:stCondLst>
                                            <p:cond delay="0"/>
                                          </p:stCondLst>
                                        </p:cTn>
                                        <p:tgtEl>
                                          <p:spTgt spid="3">
                                            <p:txEl>
                                              <p:pRg st="6" end="6"/>
                                            </p:txEl>
                                          </p:spTgt>
                                        </p:tgtEl>
                                        <p:attrNameLst>
                                          <p:attrName>style.visibility</p:attrName>
                                        </p:attrNameLst>
                                      </p:cBhvr>
                                      <p:to>
                                        <p:strVal val="visible"/>
                                      </p:to>
                                    </p:set>
                                    <p:animEffect transition="in" filter="dissolve">
                                      <p:cBhvr>
                                        <p:cTn id="4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Immagine 15" descr="Immagine che contiene persona, abbigliamento, esterni, uomo&#10;&#10;Descrizione generata automaticamente">
            <a:extLst>
              <a:ext uri="{FF2B5EF4-FFF2-40B4-BE49-F238E27FC236}">
                <a16:creationId xmlns:a16="http://schemas.microsoft.com/office/drawing/2014/main" id="{7F11A497-AE5F-5F47-A180-23F867CFE881}"/>
              </a:ext>
            </a:extLst>
          </p:cNvPr>
          <p:cNvPicPr>
            <a:picLocks noChangeAspect="1"/>
          </p:cNvPicPr>
          <p:nvPr/>
        </p:nvPicPr>
        <p:blipFill>
          <a:blip r:embed="rId2"/>
          <a:stretch>
            <a:fillRect/>
          </a:stretch>
        </p:blipFill>
        <p:spPr>
          <a:xfrm>
            <a:off x="7638651" y="1284550"/>
            <a:ext cx="2014497" cy="2685996"/>
          </a:xfrm>
          <a:prstGeom prst="rect">
            <a:avLst/>
          </a:prstGeom>
        </p:spPr>
      </p:pic>
      <p:sp>
        <p:nvSpPr>
          <p:cNvPr id="17" name="Fumetto 3 16">
            <a:extLst>
              <a:ext uri="{FF2B5EF4-FFF2-40B4-BE49-F238E27FC236}">
                <a16:creationId xmlns:a16="http://schemas.microsoft.com/office/drawing/2014/main" id="{D1DE3804-A9E4-1045-B35D-EA7F562B5083}"/>
              </a:ext>
            </a:extLst>
          </p:cNvPr>
          <p:cNvSpPr/>
          <p:nvPr/>
        </p:nvSpPr>
        <p:spPr>
          <a:xfrm>
            <a:off x="1459800" y="101862"/>
            <a:ext cx="5394665" cy="2525686"/>
          </a:xfrm>
          <a:prstGeom prst="wedgeEllipseCallout">
            <a:avLst>
              <a:gd name="adj1" fmla="val 79175"/>
              <a:gd name="adj2" fmla="val 68198"/>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4800" dirty="0" err="1">
                <a:solidFill>
                  <a:srgbClr val="0070C0"/>
                </a:solidFill>
              </a:rPr>
              <a:t>Thank</a:t>
            </a:r>
            <a:r>
              <a:rPr lang="it-IT" sz="4800" dirty="0">
                <a:solidFill>
                  <a:srgbClr val="0070C0"/>
                </a:solidFill>
              </a:rPr>
              <a:t> </a:t>
            </a:r>
            <a:r>
              <a:rPr lang="it-IT" sz="4800" dirty="0" err="1">
                <a:solidFill>
                  <a:srgbClr val="0070C0"/>
                </a:solidFill>
              </a:rPr>
              <a:t>you</a:t>
            </a:r>
            <a:r>
              <a:rPr lang="it-IT" sz="4800" dirty="0">
                <a:solidFill>
                  <a:srgbClr val="0070C0"/>
                </a:solidFill>
              </a:rPr>
              <a:t>!</a:t>
            </a:r>
          </a:p>
          <a:p>
            <a:pPr algn="ctr"/>
            <a:r>
              <a:rPr lang="it-IT" sz="4800" dirty="0" err="1">
                <a:solidFill>
                  <a:srgbClr val="0070C0"/>
                </a:solidFill>
              </a:rPr>
              <a:t>Questions</a:t>
            </a:r>
            <a:r>
              <a:rPr lang="it-IT" sz="4800" dirty="0">
                <a:solidFill>
                  <a:srgbClr val="0070C0"/>
                </a:solidFill>
              </a:rPr>
              <a:t>?</a:t>
            </a:r>
          </a:p>
        </p:txBody>
      </p:sp>
      <p:sp>
        <p:nvSpPr>
          <p:cNvPr id="18" name="Fumetto 4 17">
            <a:extLst>
              <a:ext uri="{FF2B5EF4-FFF2-40B4-BE49-F238E27FC236}">
                <a16:creationId xmlns:a16="http://schemas.microsoft.com/office/drawing/2014/main" id="{7A7556E4-0D0A-1147-8591-AFF4B49CA731}"/>
              </a:ext>
            </a:extLst>
          </p:cNvPr>
          <p:cNvSpPr/>
          <p:nvPr/>
        </p:nvSpPr>
        <p:spPr>
          <a:xfrm>
            <a:off x="0" y="5226743"/>
            <a:ext cx="3771899" cy="1448921"/>
          </a:xfrm>
          <a:prstGeom prst="cloudCallou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LZSLAKTMDDKZAL</a:t>
            </a:r>
            <a:endParaRPr lang="it-IT" sz="2400" dirty="0"/>
          </a:p>
        </p:txBody>
      </p:sp>
      <p:sp>
        <p:nvSpPr>
          <p:cNvPr id="19" name="Fumetto 4 18">
            <a:extLst>
              <a:ext uri="{FF2B5EF4-FFF2-40B4-BE49-F238E27FC236}">
                <a16:creationId xmlns:a16="http://schemas.microsoft.com/office/drawing/2014/main" id="{FEACCE8E-963B-C84C-8BAC-3B38E824114A}"/>
              </a:ext>
            </a:extLst>
          </p:cNvPr>
          <p:cNvSpPr/>
          <p:nvPr/>
        </p:nvSpPr>
        <p:spPr>
          <a:xfrm>
            <a:off x="3771899" y="5148382"/>
            <a:ext cx="3938702" cy="1448921"/>
          </a:xfrm>
          <a:prstGeom prst="cloudCallou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mmm… who’s next?</a:t>
            </a:r>
            <a:endParaRPr lang="it-IT" sz="2400" dirty="0"/>
          </a:p>
        </p:txBody>
      </p:sp>
      <p:sp>
        <p:nvSpPr>
          <p:cNvPr id="20" name="Fumetto 4 19">
            <a:extLst>
              <a:ext uri="{FF2B5EF4-FFF2-40B4-BE49-F238E27FC236}">
                <a16:creationId xmlns:a16="http://schemas.microsoft.com/office/drawing/2014/main" id="{6782C68F-72AF-A349-9692-A73377576341}"/>
              </a:ext>
            </a:extLst>
          </p:cNvPr>
          <p:cNvSpPr/>
          <p:nvPr/>
        </p:nvSpPr>
        <p:spPr>
          <a:xfrm>
            <a:off x="7638651" y="5148383"/>
            <a:ext cx="4550172" cy="1448921"/>
          </a:xfrm>
          <a:prstGeom prst="cloud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It could be interesting.</a:t>
            </a:r>
          </a:p>
          <a:p>
            <a:pPr algn="ctr"/>
            <a:r>
              <a:rPr lang="en-US" sz="2400" dirty="0"/>
              <a:t>Let’s talk about it.</a:t>
            </a:r>
            <a:endParaRPr lang="it-IT" sz="2400" dirty="0"/>
          </a:p>
        </p:txBody>
      </p:sp>
    </p:spTree>
    <p:extLst>
      <p:ext uri="{BB962C8B-B14F-4D97-AF65-F5344CB8AC3E}">
        <p14:creationId xmlns:p14="http://schemas.microsoft.com/office/powerpoint/2010/main" val="1547841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500" fill="hold"/>
                                        <p:tgtEl>
                                          <p:spTgt spid="17"/>
                                        </p:tgtEl>
                                        <p:attrNameLst>
                                          <p:attrName>ppt_x</p:attrName>
                                        </p:attrNameLst>
                                      </p:cBhvr>
                                      <p:tavLst>
                                        <p:tav tm="0">
                                          <p:val>
                                            <p:strVal val="#ppt_x"/>
                                          </p:val>
                                        </p:tav>
                                        <p:tav tm="100000">
                                          <p:val>
                                            <p:strVal val="#ppt_x"/>
                                          </p:val>
                                        </p:tav>
                                      </p:tavLst>
                                    </p:anim>
                                    <p:anim calcmode="lin" valueType="num">
                                      <p:cBhvr additive="base">
                                        <p:cTn id="12"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anim calcmode="lin" valueType="num">
                                      <p:cBhvr additive="base">
                                        <p:cTn id="17" dur="500" fill="hold"/>
                                        <p:tgtEl>
                                          <p:spTgt spid="18"/>
                                        </p:tgtEl>
                                        <p:attrNameLst>
                                          <p:attrName>ppt_x</p:attrName>
                                        </p:attrNameLst>
                                      </p:cBhvr>
                                      <p:tavLst>
                                        <p:tav tm="0">
                                          <p:val>
                                            <p:strVal val="#ppt_x"/>
                                          </p:val>
                                        </p:tav>
                                        <p:tav tm="100000">
                                          <p:val>
                                            <p:strVal val="#ppt_x"/>
                                          </p:val>
                                        </p:tav>
                                      </p:tavLst>
                                    </p:anim>
                                    <p:anim calcmode="lin" valueType="num">
                                      <p:cBhvr additive="base">
                                        <p:cTn id="18"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anim calcmode="lin" valueType="num">
                                      <p:cBhvr additive="base">
                                        <p:cTn id="23" dur="500" fill="hold"/>
                                        <p:tgtEl>
                                          <p:spTgt spid="19"/>
                                        </p:tgtEl>
                                        <p:attrNameLst>
                                          <p:attrName>ppt_x</p:attrName>
                                        </p:attrNameLst>
                                      </p:cBhvr>
                                      <p:tavLst>
                                        <p:tav tm="0">
                                          <p:val>
                                            <p:strVal val="#ppt_x"/>
                                          </p:val>
                                        </p:tav>
                                        <p:tav tm="100000">
                                          <p:val>
                                            <p:strVal val="#ppt_x"/>
                                          </p:val>
                                        </p:tav>
                                      </p:tavLst>
                                    </p:anim>
                                    <p:anim calcmode="lin" valueType="num">
                                      <p:cBhvr additive="base">
                                        <p:cTn id="24"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20"/>
                                        </p:tgtEl>
                                        <p:attrNameLst>
                                          <p:attrName>style.visibility</p:attrName>
                                        </p:attrNameLst>
                                      </p:cBhvr>
                                      <p:to>
                                        <p:strVal val="visible"/>
                                      </p:to>
                                    </p:set>
                                    <p:anim calcmode="lin" valueType="num">
                                      <p:cBhvr additive="base">
                                        <p:cTn id="29" dur="500" fill="hold"/>
                                        <p:tgtEl>
                                          <p:spTgt spid="20"/>
                                        </p:tgtEl>
                                        <p:attrNameLst>
                                          <p:attrName>ppt_x</p:attrName>
                                        </p:attrNameLst>
                                      </p:cBhvr>
                                      <p:tavLst>
                                        <p:tav tm="0">
                                          <p:val>
                                            <p:strVal val="#ppt_x"/>
                                          </p:val>
                                        </p:tav>
                                        <p:tav tm="100000">
                                          <p:val>
                                            <p:strVal val="#ppt_x"/>
                                          </p:val>
                                        </p:tav>
                                      </p:tavLst>
                                    </p:anim>
                                    <p:anim calcmode="lin" valueType="num">
                                      <p:cBhvr additive="base">
                                        <p:cTn id="30"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20"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BD5F157-0C97-4744-AC64-65FE2DCEB5B5}"/>
              </a:ext>
            </a:extLst>
          </p:cNvPr>
          <p:cNvSpPr>
            <a:spLocks noGrp="1"/>
          </p:cNvSpPr>
          <p:nvPr>
            <p:ph type="title"/>
          </p:nvPr>
        </p:nvSpPr>
        <p:spPr>
          <a:xfrm>
            <a:off x="1143001" y="0"/>
            <a:ext cx="9905998" cy="1478570"/>
          </a:xfrm>
        </p:spPr>
        <p:txBody>
          <a:bodyPr/>
          <a:lstStyle/>
          <a:p>
            <a:r>
              <a:rPr lang="en-US" dirty="0"/>
              <a:t>A snapshot of mobile security today</a:t>
            </a:r>
          </a:p>
        </p:txBody>
      </p:sp>
      <p:sp>
        <p:nvSpPr>
          <p:cNvPr id="3" name="Segnaposto contenuto 2">
            <a:extLst>
              <a:ext uri="{FF2B5EF4-FFF2-40B4-BE49-F238E27FC236}">
                <a16:creationId xmlns:a16="http://schemas.microsoft.com/office/drawing/2014/main" id="{E7CC1D76-9FA8-5440-81F9-259BD646CCC8}"/>
              </a:ext>
            </a:extLst>
          </p:cNvPr>
          <p:cNvSpPr>
            <a:spLocks noGrp="1"/>
          </p:cNvSpPr>
          <p:nvPr>
            <p:ph idx="1"/>
          </p:nvPr>
        </p:nvSpPr>
        <p:spPr>
          <a:xfrm>
            <a:off x="841333" y="1280464"/>
            <a:ext cx="5588226" cy="4774752"/>
          </a:xfrm>
        </p:spPr>
        <p:txBody>
          <a:bodyPr>
            <a:normAutofit/>
          </a:bodyPr>
          <a:lstStyle/>
          <a:p>
            <a:pPr marL="0" indent="0">
              <a:buNone/>
            </a:pPr>
            <a:r>
              <a:rPr lang="en-US" sz="2800" dirty="0">
                <a:highlight>
                  <a:srgbClr val="008000"/>
                </a:highlight>
              </a:rPr>
              <a:t>The good:</a:t>
            </a:r>
          </a:p>
          <a:p>
            <a:r>
              <a:rPr lang="en-US" sz="2800" dirty="0"/>
              <a:t>Mobile OSes are being hardened version-by-version.</a:t>
            </a:r>
          </a:p>
          <a:p>
            <a:r>
              <a:rPr lang="en-US" sz="2800" dirty="0"/>
              <a:t>App side:</a:t>
            </a:r>
          </a:p>
          <a:p>
            <a:pPr lvl="1"/>
            <a:r>
              <a:rPr lang="en-US" sz="2400" dirty="0"/>
              <a:t>Wide literature for comprehensive static and dynamic app analysis.  </a:t>
            </a:r>
          </a:p>
          <a:p>
            <a:pPr lvl="1"/>
            <a:r>
              <a:rPr lang="en-US" sz="2400" dirty="0"/>
              <a:t>Malware analysis is a mature field.</a:t>
            </a:r>
          </a:p>
        </p:txBody>
      </p:sp>
      <p:sp>
        <p:nvSpPr>
          <p:cNvPr id="4" name="Segnaposto contenuto 2">
            <a:extLst>
              <a:ext uri="{FF2B5EF4-FFF2-40B4-BE49-F238E27FC236}">
                <a16:creationId xmlns:a16="http://schemas.microsoft.com/office/drawing/2014/main" id="{ACA60873-00E1-494C-9086-F0BD70CC9BA8}"/>
              </a:ext>
            </a:extLst>
          </p:cNvPr>
          <p:cNvSpPr txBox="1">
            <a:spLocks/>
          </p:cNvSpPr>
          <p:nvPr/>
        </p:nvSpPr>
        <p:spPr>
          <a:xfrm>
            <a:off x="6095999" y="1313464"/>
            <a:ext cx="5771016" cy="5052340"/>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None/>
            </a:pPr>
            <a:r>
              <a:rPr lang="en-US" sz="2800" dirty="0">
                <a:highlight>
                  <a:srgbClr val="FF0000"/>
                </a:highlight>
              </a:rPr>
              <a:t>The bad:</a:t>
            </a:r>
          </a:p>
          <a:p>
            <a:pPr lvl="1"/>
            <a:r>
              <a:rPr lang="en-US" sz="2400" dirty="0"/>
              <a:t>Mobile OSes keep providing new features at any release, thereby introducing new vulnerabilities and attack vectors.</a:t>
            </a:r>
          </a:p>
          <a:p>
            <a:r>
              <a:rPr lang="en-US" sz="2800" dirty="0"/>
              <a:t>App side:</a:t>
            </a:r>
          </a:p>
          <a:p>
            <a:pPr lvl="1"/>
            <a:r>
              <a:rPr lang="en-US" sz="2400" dirty="0"/>
              <a:t>Apps are going to </a:t>
            </a:r>
            <a:r>
              <a:rPr lang="en-US" sz="2400" i="1" dirty="0"/>
              <a:t>native</a:t>
            </a:r>
          </a:p>
          <a:p>
            <a:pPr lvl="1"/>
            <a:r>
              <a:rPr lang="en-US" sz="2400" dirty="0"/>
              <a:t>What about malware?</a:t>
            </a:r>
          </a:p>
          <a:p>
            <a:pPr lvl="1"/>
            <a:r>
              <a:rPr lang="en-US" sz="2400" dirty="0"/>
              <a:t>Native on mobile is mostly unexplored and allows circumventing (most of) the existing analysis methodologies.</a:t>
            </a:r>
          </a:p>
        </p:txBody>
      </p:sp>
      <p:sp>
        <p:nvSpPr>
          <p:cNvPr id="5" name="Rettangolo 4">
            <a:extLst>
              <a:ext uri="{FF2B5EF4-FFF2-40B4-BE49-F238E27FC236}">
                <a16:creationId xmlns:a16="http://schemas.microsoft.com/office/drawing/2014/main" id="{40149842-3EDA-CB44-95D1-7761DDF551A3}"/>
              </a:ext>
            </a:extLst>
          </p:cNvPr>
          <p:cNvSpPr/>
          <p:nvPr/>
        </p:nvSpPr>
        <p:spPr>
          <a:xfrm rot="20325875">
            <a:off x="-50020" y="2327751"/>
            <a:ext cx="12292039" cy="1796325"/>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chemeClr val="tx1"/>
                </a:solidFill>
                <a:highlight>
                  <a:srgbClr val="0000FF"/>
                </a:highlight>
              </a:rPr>
              <a:t>The ugly:</a:t>
            </a:r>
            <a:r>
              <a:rPr lang="en-US" sz="4000" dirty="0">
                <a:solidFill>
                  <a:schemeClr val="tx1"/>
                </a:solidFill>
              </a:rPr>
              <a:t> </a:t>
            </a:r>
            <a:r>
              <a:rPr lang="en-US" sz="4000" dirty="0">
                <a:solidFill>
                  <a:srgbClr val="FF0000"/>
                </a:solidFill>
              </a:rPr>
              <a:t>IoT apps are on the rise…</a:t>
            </a:r>
          </a:p>
          <a:p>
            <a:pPr algn="ctr"/>
            <a:r>
              <a:rPr lang="en-US" sz="4000" dirty="0">
                <a:solidFill>
                  <a:srgbClr val="FF0000"/>
                </a:solidFill>
              </a:rPr>
              <a:t>Are they “harder” to analyze? </a:t>
            </a:r>
          </a:p>
          <a:p>
            <a:pPr algn="ctr"/>
            <a:r>
              <a:rPr lang="en-US" sz="4000" dirty="0">
                <a:solidFill>
                  <a:srgbClr val="FF0000"/>
                </a:solidFill>
              </a:rPr>
              <a:t>How do they affect (in case) the mobile world?</a:t>
            </a:r>
          </a:p>
        </p:txBody>
      </p:sp>
    </p:spTree>
    <p:extLst>
      <p:ext uri="{BB962C8B-B14F-4D97-AF65-F5344CB8AC3E}">
        <p14:creationId xmlns:p14="http://schemas.microsoft.com/office/powerpoint/2010/main" val="2580227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4">
                                            <p:txEl>
                                              <p:pRg st="0" end="0"/>
                                            </p:txEl>
                                          </p:spTgt>
                                        </p:tgtEl>
                                        <p:attrNameLst>
                                          <p:attrName>style.visibility</p:attrName>
                                        </p:attrNameLst>
                                      </p:cBhvr>
                                      <p:to>
                                        <p:strVal val="visible"/>
                                      </p:to>
                                    </p:set>
                                    <p:anim calcmode="lin" valueType="num">
                                      <p:cBhvr additive="base">
                                        <p:cTn id="3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4">
                                            <p:txEl>
                                              <p:pRg st="1" end="1"/>
                                            </p:txEl>
                                          </p:spTgt>
                                        </p:tgtEl>
                                        <p:attrNameLst>
                                          <p:attrName>style.visibility</p:attrName>
                                        </p:attrNameLst>
                                      </p:cBhvr>
                                      <p:to>
                                        <p:strVal val="visible"/>
                                      </p:to>
                                    </p:set>
                                    <p:anim calcmode="lin" valueType="num">
                                      <p:cBhvr additive="base">
                                        <p:cTn id="43"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4">
                                            <p:txEl>
                                              <p:pRg st="2" end="2"/>
                                            </p:txEl>
                                          </p:spTgt>
                                        </p:tgtEl>
                                        <p:attrNameLst>
                                          <p:attrName>style.visibility</p:attrName>
                                        </p:attrNameLst>
                                      </p:cBhvr>
                                      <p:to>
                                        <p:strVal val="visible"/>
                                      </p:to>
                                    </p:set>
                                    <p:anim calcmode="lin" valueType="num">
                                      <p:cBhvr additive="base">
                                        <p:cTn id="49"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4">
                                            <p:txEl>
                                              <p:pRg st="3" end="3"/>
                                            </p:txEl>
                                          </p:spTgt>
                                        </p:tgtEl>
                                        <p:attrNameLst>
                                          <p:attrName>style.visibility</p:attrName>
                                        </p:attrNameLst>
                                      </p:cBhvr>
                                      <p:to>
                                        <p:strVal val="visible"/>
                                      </p:to>
                                    </p:set>
                                    <p:anim calcmode="lin" valueType="num">
                                      <p:cBhvr additive="base">
                                        <p:cTn id="55"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4">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4">
                                            <p:txEl>
                                              <p:pRg st="4" end="4"/>
                                            </p:txEl>
                                          </p:spTgt>
                                        </p:tgtEl>
                                        <p:attrNameLst>
                                          <p:attrName>style.visibility</p:attrName>
                                        </p:attrNameLst>
                                      </p:cBhvr>
                                      <p:to>
                                        <p:strVal val="visible"/>
                                      </p:to>
                                    </p:set>
                                    <p:anim calcmode="lin" valueType="num">
                                      <p:cBhvr additive="base">
                                        <p:cTn id="61"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4">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nodeType="clickEffect">
                                  <p:stCondLst>
                                    <p:cond delay="0"/>
                                  </p:stCondLst>
                                  <p:childTnLst>
                                    <p:set>
                                      <p:cBhvr>
                                        <p:cTn id="66" dur="1" fill="hold">
                                          <p:stCondLst>
                                            <p:cond delay="0"/>
                                          </p:stCondLst>
                                        </p:cTn>
                                        <p:tgtEl>
                                          <p:spTgt spid="4">
                                            <p:txEl>
                                              <p:pRg st="5" end="5"/>
                                            </p:txEl>
                                          </p:spTgt>
                                        </p:tgtEl>
                                        <p:attrNameLst>
                                          <p:attrName>style.visibility</p:attrName>
                                        </p:attrNameLst>
                                      </p:cBhvr>
                                      <p:to>
                                        <p:strVal val="visible"/>
                                      </p:to>
                                    </p:set>
                                    <p:anim calcmode="lin" valueType="num">
                                      <p:cBhvr additive="base">
                                        <p:cTn id="67" dur="500" fill="hold"/>
                                        <p:tgtEl>
                                          <p:spTgt spid="4">
                                            <p:txEl>
                                              <p:pRg st="5" end="5"/>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4">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grpId="1" nodeType="clickEffect">
                                  <p:stCondLst>
                                    <p:cond delay="0"/>
                                  </p:stCondLst>
                                  <p:childTnLst>
                                    <p:set>
                                      <p:cBhvr>
                                        <p:cTn id="72" dur="1" fill="hold">
                                          <p:stCondLst>
                                            <p:cond delay="0"/>
                                          </p:stCondLst>
                                        </p:cTn>
                                        <p:tgtEl>
                                          <p:spTgt spid="5"/>
                                        </p:tgtEl>
                                        <p:attrNameLst>
                                          <p:attrName>style.visibility</p:attrName>
                                        </p:attrNameLst>
                                      </p:cBhvr>
                                      <p:to>
                                        <p:strVal val="visible"/>
                                      </p:to>
                                    </p:set>
                                    <p:anim calcmode="lin" valueType="num">
                                      <p:cBhvr additive="base">
                                        <p:cTn id="73" dur="500" fill="hold"/>
                                        <p:tgtEl>
                                          <p:spTgt spid="5"/>
                                        </p:tgtEl>
                                        <p:attrNameLst>
                                          <p:attrName>ppt_x</p:attrName>
                                        </p:attrNameLst>
                                      </p:cBhvr>
                                      <p:tavLst>
                                        <p:tav tm="0">
                                          <p:val>
                                            <p:strVal val="#ppt_x"/>
                                          </p:val>
                                        </p:tav>
                                        <p:tav tm="100000">
                                          <p:val>
                                            <p:strVal val="#ppt_x"/>
                                          </p:val>
                                        </p:tav>
                                      </p:tavLst>
                                    </p:anim>
                                    <p:anim calcmode="lin" valueType="num">
                                      <p:cBhvr additive="base">
                                        <p:cTn id="7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1"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82000"/>
                <a:satMod val="150000"/>
                <a:lumMod val="160000"/>
              </a:schemeClr>
            </a:duotone>
          </a:blip>
          <a:stretch/>
        </a:blip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11AF955-69FB-2846-A750-659BED6DA640}"/>
              </a:ext>
            </a:extLst>
          </p:cNvPr>
          <p:cNvSpPr>
            <a:spLocks noGrp="1"/>
          </p:cNvSpPr>
          <p:nvPr>
            <p:ph type="title"/>
          </p:nvPr>
        </p:nvSpPr>
        <p:spPr>
          <a:xfrm>
            <a:off x="7962519" y="618518"/>
            <a:ext cx="3084891" cy="1478570"/>
          </a:xfrm>
        </p:spPr>
        <p:txBody>
          <a:bodyPr>
            <a:normAutofit/>
          </a:bodyPr>
          <a:lstStyle/>
          <a:p>
            <a:endParaRPr lang="en-US" sz="3200"/>
          </a:p>
        </p:txBody>
      </p:sp>
      <p:pic>
        <p:nvPicPr>
          <p:cNvPr id="7" name="Segnaposto contenuto 6">
            <a:extLst>
              <a:ext uri="{FF2B5EF4-FFF2-40B4-BE49-F238E27FC236}">
                <a16:creationId xmlns:a16="http://schemas.microsoft.com/office/drawing/2014/main" id="{0C236EBE-363F-B045-884D-147D375E93D1}"/>
              </a:ext>
            </a:extLst>
          </p:cNvPr>
          <p:cNvPicPr>
            <a:picLocks noGrp="1" noChangeAspect="1"/>
          </p:cNvPicPr>
          <p:nvPr>
            <p:ph idx="1"/>
          </p:nvPr>
        </p:nvPicPr>
        <p:blipFill>
          <a:blip r:embed="rId3"/>
          <a:stretch>
            <a:fillRect/>
          </a:stretch>
        </p:blipFill>
        <p:spPr>
          <a:xfrm>
            <a:off x="1557338" y="-8445"/>
            <a:ext cx="9080242" cy="6847395"/>
          </a:xfrm>
        </p:spPr>
      </p:pic>
      <p:sp>
        <p:nvSpPr>
          <p:cNvPr id="10" name="CasellaDiTesto 9">
            <a:extLst>
              <a:ext uri="{FF2B5EF4-FFF2-40B4-BE49-F238E27FC236}">
                <a16:creationId xmlns:a16="http://schemas.microsoft.com/office/drawing/2014/main" id="{55AC0647-1CB9-DF40-A674-1AE83BB5A227}"/>
              </a:ext>
            </a:extLst>
          </p:cNvPr>
          <p:cNvSpPr txBox="1"/>
          <p:nvPr/>
        </p:nvSpPr>
        <p:spPr>
          <a:xfrm>
            <a:off x="3936380" y="5753100"/>
            <a:ext cx="5825457" cy="369332"/>
          </a:xfrm>
          <a:prstGeom prst="rect">
            <a:avLst/>
          </a:prstGeom>
          <a:solidFill>
            <a:schemeClr val="accent2"/>
          </a:solidFill>
          <a:ln>
            <a:solidFill>
              <a:schemeClr val="bg1"/>
            </a:solidFill>
          </a:ln>
        </p:spPr>
        <p:txBody>
          <a:bodyPr wrap="square" rtlCol="0">
            <a:spAutoFit/>
          </a:bodyPr>
          <a:lstStyle/>
          <a:p>
            <a:r>
              <a:rPr lang="en-US" dirty="0">
                <a:solidFill>
                  <a:srgbClr val="FF0000"/>
                </a:solidFill>
              </a:rPr>
              <a:t>… that your </a:t>
            </a:r>
            <a:r>
              <a:rPr lang="en-US" dirty="0"/>
              <a:t>neighbor</a:t>
            </a:r>
            <a:r>
              <a:rPr lang="en-US" dirty="0">
                <a:solidFill>
                  <a:srgbClr val="FF0000"/>
                </a:solidFill>
              </a:rPr>
              <a:t> bought on Amazon (for 2 peanuts)! </a:t>
            </a:r>
            <a:r>
              <a:rPr lang="en-US" dirty="0">
                <a:solidFill>
                  <a:srgbClr val="FF0000"/>
                </a:solidFill>
                <a:sym typeface="Wingdings" pitchFamily="2" charset="2"/>
              </a:rPr>
              <a:t></a:t>
            </a:r>
            <a:endParaRPr lang="en-US" dirty="0">
              <a:solidFill>
                <a:srgbClr val="FF0000"/>
              </a:solidFill>
            </a:endParaRPr>
          </a:p>
        </p:txBody>
      </p:sp>
      <p:pic>
        <p:nvPicPr>
          <p:cNvPr id="15" name="Immagine 14" descr="Immagine che contiene persona, abbigliamento, esterni, uomo&#10;&#10;Descrizione generata automaticamente">
            <a:extLst>
              <a:ext uri="{FF2B5EF4-FFF2-40B4-BE49-F238E27FC236}">
                <a16:creationId xmlns:a16="http://schemas.microsoft.com/office/drawing/2014/main" id="{6901EEFD-EDC9-9547-85E8-5377316661FD}"/>
              </a:ext>
            </a:extLst>
          </p:cNvPr>
          <p:cNvPicPr>
            <a:picLocks noChangeAspect="1"/>
          </p:cNvPicPr>
          <p:nvPr/>
        </p:nvPicPr>
        <p:blipFill>
          <a:blip r:embed="rId4"/>
          <a:stretch>
            <a:fillRect/>
          </a:stretch>
        </p:blipFill>
        <p:spPr>
          <a:xfrm>
            <a:off x="10769843" y="4989605"/>
            <a:ext cx="1384697" cy="1846263"/>
          </a:xfrm>
          <a:prstGeom prst="rect">
            <a:avLst/>
          </a:prstGeom>
        </p:spPr>
      </p:pic>
      <p:sp>
        <p:nvSpPr>
          <p:cNvPr id="72" name="Rettangolo 71">
            <a:extLst>
              <a:ext uri="{FF2B5EF4-FFF2-40B4-BE49-F238E27FC236}">
                <a16:creationId xmlns:a16="http://schemas.microsoft.com/office/drawing/2014/main" id="{9FB3025B-C88C-0245-8263-7666D81A7E84}"/>
              </a:ext>
            </a:extLst>
          </p:cNvPr>
          <p:cNvSpPr/>
          <p:nvPr/>
        </p:nvSpPr>
        <p:spPr>
          <a:xfrm>
            <a:off x="1754659" y="-8445"/>
            <a:ext cx="4065373" cy="39150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4" name="Immagine 73" descr="Immagine che contiene arma&#10;&#10;Descrizione generata automaticamente">
            <a:extLst>
              <a:ext uri="{FF2B5EF4-FFF2-40B4-BE49-F238E27FC236}">
                <a16:creationId xmlns:a16="http://schemas.microsoft.com/office/drawing/2014/main" id="{E70B2297-89B5-3841-A3E1-BAF3FF0724FA}"/>
              </a:ext>
            </a:extLst>
          </p:cNvPr>
          <p:cNvPicPr>
            <a:picLocks noChangeAspect="1"/>
          </p:cNvPicPr>
          <p:nvPr/>
        </p:nvPicPr>
        <p:blipFill>
          <a:blip r:embed="rId5"/>
          <a:stretch>
            <a:fillRect/>
          </a:stretch>
        </p:blipFill>
        <p:spPr>
          <a:xfrm>
            <a:off x="2993470" y="2323931"/>
            <a:ext cx="1067181" cy="362657"/>
          </a:xfrm>
          <a:prstGeom prst="rect">
            <a:avLst/>
          </a:prstGeom>
          <a:ln>
            <a:solidFill>
              <a:srgbClr val="FF0000"/>
            </a:solidFill>
          </a:ln>
        </p:spPr>
      </p:pic>
      <p:pic>
        <p:nvPicPr>
          <p:cNvPr id="76" name="Immagine 75">
            <a:extLst>
              <a:ext uri="{FF2B5EF4-FFF2-40B4-BE49-F238E27FC236}">
                <a16:creationId xmlns:a16="http://schemas.microsoft.com/office/drawing/2014/main" id="{952A9CBF-BCB9-9A43-8E5B-6E275ED23DFB}"/>
              </a:ext>
            </a:extLst>
          </p:cNvPr>
          <p:cNvPicPr>
            <a:picLocks noChangeAspect="1"/>
          </p:cNvPicPr>
          <p:nvPr/>
        </p:nvPicPr>
        <p:blipFill>
          <a:blip r:embed="rId6"/>
          <a:stretch>
            <a:fillRect/>
          </a:stretch>
        </p:blipFill>
        <p:spPr>
          <a:xfrm>
            <a:off x="1554420" y="2882274"/>
            <a:ext cx="1428750" cy="298450"/>
          </a:xfrm>
          <a:prstGeom prst="rect">
            <a:avLst/>
          </a:prstGeom>
          <a:ln>
            <a:solidFill>
              <a:srgbClr val="FF0000"/>
            </a:solidFill>
          </a:ln>
        </p:spPr>
      </p:pic>
      <p:pic>
        <p:nvPicPr>
          <p:cNvPr id="78" name="Immagine 77">
            <a:extLst>
              <a:ext uri="{FF2B5EF4-FFF2-40B4-BE49-F238E27FC236}">
                <a16:creationId xmlns:a16="http://schemas.microsoft.com/office/drawing/2014/main" id="{4B5CECBA-75EC-214B-81A0-8DDA14216146}"/>
              </a:ext>
            </a:extLst>
          </p:cNvPr>
          <p:cNvPicPr>
            <a:picLocks noChangeAspect="1"/>
          </p:cNvPicPr>
          <p:nvPr/>
        </p:nvPicPr>
        <p:blipFill>
          <a:blip r:embed="rId7"/>
          <a:stretch>
            <a:fillRect/>
          </a:stretch>
        </p:blipFill>
        <p:spPr>
          <a:xfrm>
            <a:off x="8928116" y="3267647"/>
            <a:ext cx="1153696" cy="551399"/>
          </a:xfrm>
          <a:prstGeom prst="rect">
            <a:avLst/>
          </a:prstGeom>
          <a:ln>
            <a:solidFill>
              <a:srgbClr val="FF0000"/>
            </a:solidFill>
          </a:ln>
        </p:spPr>
      </p:pic>
      <p:pic>
        <p:nvPicPr>
          <p:cNvPr id="82" name="Immagine 81">
            <a:extLst>
              <a:ext uri="{FF2B5EF4-FFF2-40B4-BE49-F238E27FC236}">
                <a16:creationId xmlns:a16="http://schemas.microsoft.com/office/drawing/2014/main" id="{35603FC5-F688-6C49-81FC-3F1DDBFCFA20}"/>
              </a:ext>
            </a:extLst>
          </p:cNvPr>
          <p:cNvPicPr>
            <a:picLocks noChangeAspect="1"/>
          </p:cNvPicPr>
          <p:nvPr/>
        </p:nvPicPr>
        <p:blipFill>
          <a:blip r:embed="rId8"/>
          <a:stretch>
            <a:fillRect/>
          </a:stretch>
        </p:blipFill>
        <p:spPr>
          <a:xfrm>
            <a:off x="6378005" y="366583"/>
            <a:ext cx="1067182" cy="584409"/>
          </a:xfrm>
          <a:prstGeom prst="rect">
            <a:avLst/>
          </a:prstGeom>
          <a:ln>
            <a:solidFill>
              <a:srgbClr val="FF0000"/>
            </a:solidFill>
          </a:ln>
        </p:spPr>
      </p:pic>
      <p:sp>
        <p:nvSpPr>
          <p:cNvPr id="83" name="CasellaDiTesto 82">
            <a:extLst>
              <a:ext uri="{FF2B5EF4-FFF2-40B4-BE49-F238E27FC236}">
                <a16:creationId xmlns:a16="http://schemas.microsoft.com/office/drawing/2014/main" id="{57F794A3-8E09-F04D-8912-F177281061E0}"/>
              </a:ext>
            </a:extLst>
          </p:cNvPr>
          <p:cNvSpPr txBox="1"/>
          <p:nvPr/>
        </p:nvSpPr>
        <p:spPr>
          <a:xfrm>
            <a:off x="469557" y="772749"/>
            <a:ext cx="4670854" cy="369332"/>
          </a:xfrm>
          <a:prstGeom prst="rect">
            <a:avLst/>
          </a:prstGeom>
          <a:solidFill>
            <a:schemeClr val="accent2"/>
          </a:solidFill>
          <a:ln>
            <a:solidFill>
              <a:schemeClr val="bg1"/>
            </a:solidFill>
          </a:ln>
        </p:spPr>
        <p:txBody>
          <a:bodyPr wrap="square" rtlCol="0">
            <a:spAutoFit/>
          </a:bodyPr>
          <a:lstStyle/>
          <a:p>
            <a:r>
              <a:rPr lang="it-IT" dirty="0">
                <a:solidFill>
                  <a:srgbClr val="FF0000"/>
                </a:solidFill>
              </a:rPr>
              <a:t>The </a:t>
            </a:r>
            <a:r>
              <a:rPr lang="it-IT" dirty="0" err="1">
                <a:solidFill>
                  <a:srgbClr val="FF0000"/>
                </a:solidFill>
              </a:rPr>
              <a:t>smart</a:t>
            </a:r>
            <a:r>
              <a:rPr lang="it-IT" dirty="0">
                <a:solidFill>
                  <a:srgbClr val="FF0000"/>
                </a:solidFill>
              </a:rPr>
              <a:t> </a:t>
            </a:r>
            <a:r>
              <a:rPr lang="it-IT" dirty="0" err="1">
                <a:solidFill>
                  <a:srgbClr val="FF0000"/>
                </a:solidFill>
              </a:rPr>
              <a:t>lock</a:t>
            </a:r>
            <a:r>
              <a:rPr lang="it-IT" dirty="0">
                <a:solidFill>
                  <a:srgbClr val="FF0000"/>
                </a:solidFill>
              </a:rPr>
              <a:t> </a:t>
            </a:r>
            <a:r>
              <a:rPr lang="it-IT" dirty="0" err="1">
                <a:solidFill>
                  <a:srgbClr val="FF0000"/>
                </a:solidFill>
              </a:rPr>
              <a:t>triggered</a:t>
            </a:r>
            <a:r>
              <a:rPr lang="it-IT" dirty="0">
                <a:solidFill>
                  <a:srgbClr val="FF0000"/>
                </a:solidFill>
              </a:rPr>
              <a:t> the </a:t>
            </a:r>
            <a:r>
              <a:rPr lang="it-IT" dirty="0" err="1">
                <a:solidFill>
                  <a:srgbClr val="FF0000"/>
                </a:solidFill>
              </a:rPr>
              <a:t>microwave</a:t>
            </a:r>
            <a:r>
              <a:rPr lang="it-IT" dirty="0">
                <a:solidFill>
                  <a:srgbClr val="FF0000"/>
                </a:solidFill>
              </a:rPr>
              <a:t> </a:t>
            </a:r>
            <a:r>
              <a:rPr lang="it-IT" dirty="0" err="1">
                <a:solidFill>
                  <a:srgbClr val="FF0000"/>
                </a:solidFill>
              </a:rPr>
              <a:t>oven</a:t>
            </a:r>
            <a:r>
              <a:rPr lang="it-IT" dirty="0">
                <a:solidFill>
                  <a:srgbClr val="FF0000"/>
                </a:solidFill>
              </a:rPr>
              <a:t>…</a:t>
            </a:r>
            <a:endParaRPr lang="en-US" dirty="0">
              <a:solidFill>
                <a:srgbClr val="FF0000"/>
              </a:solidFill>
            </a:endParaRPr>
          </a:p>
        </p:txBody>
      </p:sp>
      <p:pic>
        <p:nvPicPr>
          <p:cNvPr id="85" name="Immagine 84" descr="Immagine che contiene clipart&#10;&#10;Descrizione generata automaticamente">
            <a:extLst>
              <a:ext uri="{FF2B5EF4-FFF2-40B4-BE49-F238E27FC236}">
                <a16:creationId xmlns:a16="http://schemas.microsoft.com/office/drawing/2014/main" id="{43AFB186-3808-CC4B-8AB7-0F97089930FF}"/>
              </a:ext>
            </a:extLst>
          </p:cNvPr>
          <p:cNvPicPr>
            <a:picLocks noChangeAspect="1"/>
          </p:cNvPicPr>
          <p:nvPr/>
        </p:nvPicPr>
        <p:blipFill>
          <a:blip r:embed="rId9"/>
          <a:stretch>
            <a:fillRect/>
          </a:stretch>
        </p:blipFill>
        <p:spPr>
          <a:xfrm>
            <a:off x="5375532" y="2931319"/>
            <a:ext cx="1169601" cy="228351"/>
          </a:xfrm>
          <a:prstGeom prst="rect">
            <a:avLst/>
          </a:prstGeom>
          <a:ln>
            <a:solidFill>
              <a:srgbClr val="FF0000"/>
            </a:solidFill>
          </a:ln>
        </p:spPr>
      </p:pic>
      <p:sp>
        <p:nvSpPr>
          <p:cNvPr id="86" name="CasellaDiTesto 85">
            <a:extLst>
              <a:ext uri="{FF2B5EF4-FFF2-40B4-BE49-F238E27FC236}">
                <a16:creationId xmlns:a16="http://schemas.microsoft.com/office/drawing/2014/main" id="{F24B76A4-7748-C147-BA23-5E824EA7ED1B}"/>
              </a:ext>
            </a:extLst>
          </p:cNvPr>
          <p:cNvSpPr txBox="1"/>
          <p:nvPr/>
        </p:nvSpPr>
        <p:spPr>
          <a:xfrm>
            <a:off x="4209706" y="1786122"/>
            <a:ext cx="1746251" cy="646331"/>
          </a:xfrm>
          <a:prstGeom prst="rect">
            <a:avLst/>
          </a:prstGeom>
          <a:solidFill>
            <a:schemeClr val="accent2"/>
          </a:solidFill>
          <a:ln>
            <a:solidFill>
              <a:schemeClr val="bg1"/>
            </a:solidFill>
          </a:ln>
        </p:spPr>
        <p:txBody>
          <a:bodyPr wrap="square" rtlCol="0">
            <a:spAutoFit/>
          </a:bodyPr>
          <a:lstStyle/>
          <a:p>
            <a:r>
              <a:rPr lang="it-IT" dirty="0">
                <a:solidFill>
                  <a:srgbClr val="FF0000"/>
                </a:solidFill>
              </a:rPr>
              <a:t>… </a:t>
            </a:r>
            <a:r>
              <a:rPr lang="it-IT" dirty="0" err="1">
                <a:solidFill>
                  <a:srgbClr val="FF0000"/>
                </a:solidFill>
              </a:rPr>
              <a:t>that</a:t>
            </a:r>
            <a:r>
              <a:rPr lang="it-IT" dirty="0">
                <a:solidFill>
                  <a:srgbClr val="FF0000"/>
                </a:solidFill>
              </a:rPr>
              <a:t> </a:t>
            </a:r>
            <a:r>
              <a:rPr lang="it-IT" dirty="0" err="1">
                <a:solidFill>
                  <a:srgbClr val="FF0000"/>
                </a:solidFill>
              </a:rPr>
              <a:t>activated</a:t>
            </a:r>
            <a:r>
              <a:rPr lang="it-IT" dirty="0">
                <a:solidFill>
                  <a:srgbClr val="FF0000"/>
                </a:solidFill>
              </a:rPr>
              <a:t> the </a:t>
            </a:r>
            <a:r>
              <a:rPr lang="it-IT" dirty="0" err="1">
                <a:solidFill>
                  <a:srgbClr val="FF0000"/>
                </a:solidFill>
              </a:rPr>
              <a:t>toaster</a:t>
            </a:r>
            <a:r>
              <a:rPr lang="it-IT" dirty="0">
                <a:solidFill>
                  <a:srgbClr val="FF0000"/>
                </a:solidFill>
              </a:rPr>
              <a:t>…</a:t>
            </a:r>
            <a:endParaRPr lang="en-US" dirty="0">
              <a:solidFill>
                <a:srgbClr val="FF0000"/>
              </a:solidFill>
            </a:endParaRPr>
          </a:p>
        </p:txBody>
      </p:sp>
      <p:sp>
        <p:nvSpPr>
          <p:cNvPr id="87" name="CasellaDiTesto 86">
            <a:extLst>
              <a:ext uri="{FF2B5EF4-FFF2-40B4-BE49-F238E27FC236}">
                <a16:creationId xmlns:a16="http://schemas.microsoft.com/office/drawing/2014/main" id="{FD18390E-74B8-FB48-BEDD-8CDBBBB5BE2D}"/>
              </a:ext>
            </a:extLst>
          </p:cNvPr>
          <p:cNvSpPr txBox="1"/>
          <p:nvPr/>
        </p:nvSpPr>
        <p:spPr>
          <a:xfrm>
            <a:off x="7445187" y="1042298"/>
            <a:ext cx="3084891" cy="369332"/>
          </a:xfrm>
          <a:prstGeom prst="rect">
            <a:avLst/>
          </a:prstGeom>
          <a:solidFill>
            <a:schemeClr val="accent2"/>
          </a:solidFill>
          <a:ln>
            <a:solidFill>
              <a:schemeClr val="bg1"/>
            </a:solidFill>
          </a:ln>
        </p:spPr>
        <p:txBody>
          <a:bodyPr wrap="square" rtlCol="0">
            <a:spAutoFit/>
          </a:bodyPr>
          <a:lstStyle/>
          <a:p>
            <a:r>
              <a:rPr lang="it-IT" dirty="0">
                <a:solidFill>
                  <a:srgbClr val="FF0000"/>
                </a:solidFill>
              </a:rPr>
              <a:t>… </a:t>
            </a:r>
            <a:r>
              <a:rPr lang="it-IT" dirty="0" err="1">
                <a:solidFill>
                  <a:srgbClr val="FF0000"/>
                </a:solidFill>
              </a:rPr>
              <a:t>that</a:t>
            </a:r>
            <a:r>
              <a:rPr lang="it-IT" dirty="0">
                <a:solidFill>
                  <a:srgbClr val="FF0000"/>
                </a:solidFill>
              </a:rPr>
              <a:t> </a:t>
            </a:r>
            <a:r>
              <a:rPr lang="it-IT" dirty="0" err="1">
                <a:solidFill>
                  <a:srgbClr val="FF0000"/>
                </a:solidFill>
              </a:rPr>
              <a:t>enabled</a:t>
            </a:r>
            <a:r>
              <a:rPr lang="it-IT" dirty="0">
                <a:solidFill>
                  <a:srgbClr val="FF0000"/>
                </a:solidFill>
              </a:rPr>
              <a:t> the </a:t>
            </a:r>
            <a:r>
              <a:rPr lang="it-IT" dirty="0" err="1">
                <a:solidFill>
                  <a:srgbClr val="FF0000"/>
                </a:solidFill>
              </a:rPr>
              <a:t>lamp</a:t>
            </a:r>
            <a:r>
              <a:rPr lang="it-IT" dirty="0">
                <a:solidFill>
                  <a:srgbClr val="FF0000"/>
                </a:solidFill>
              </a:rPr>
              <a:t>…</a:t>
            </a:r>
            <a:endParaRPr lang="en-US" dirty="0">
              <a:solidFill>
                <a:srgbClr val="FF0000"/>
              </a:solidFill>
            </a:endParaRPr>
          </a:p>
        </p:txBody>
      </p:sp>
      <p:sp>
        <p:nvSpPr>
          <p:cNvPr id="88" name="CasellaDiTesto 87">
            <a:extLst>
              <a:ext uri="{FF2B5EF4-FFF2-40B4-BE49-F238E27FC236}">
                <a16:creationId xmlns:a16="http://schemas.microsoft.com/office/drawing/2014/main" id="{F47ED01D-6946-A94A-B98A-A16583C6D22D}"/>
              </a:ext>
            </a:extLst>
          </p:cNvPr>
          <p:cNvSpPr txBox="1"/>
          <p:nvPr/>
        </p:nvSpPr>
        <p:spPr>
          <a:xfrm>
            <a:off x="8744793" y="1754283"/>
            <a:ext cx="1859271" cy="923330"/>
          </a:xfrm>
          <a:prstGeom prst="rect">
            <a:avLst/>
          </a:prstGeom>
          <a:solidFill>
            <a:schemeClr val="accent2"/>
          </a:solidFill>
          <a:ln>
            <a:solidFill>
              <a:schemeClr val="bg1"/>
            </a:solidFill>
          </a:ln>
        </p:spPr>
        <p:txBody>
          <a:bodyPr wrap="square" rtlCol="0">
            <a:spAutoFit/>
          </a:bodyPr>
          <a:lstStyle/>
          <a:p>
            <a:r>
              <a:rPr lang="it-IT" dirty="0">
                <a:solidFill>
                  <a:srgbClr val="FF0000"/>
                </a:solidFill>
              </a:rPr>
              <a:t>… </a:t>
            </a:r>
            <a:r>
              <a:rPr lang="it-IT" dirty="0" err="1">
                <a:solidFill>
                  <a:srgbClr val="FF0000"/>
                </a:solidFill>
              </a:rPr>
              <a:t>that</a:t>
            </a:r>
            <a:r>
              <a:rPr lang="it-IT" dirty="0">
                <a:solidFill>
                  <a:srgbClr val="FF0000"/>
                </a:solidFill>
              </a:rPr>
              <a:t> </a:t>
            </a:r>
            <a:r>
              <a:rPr lang="it-IT" dirty="0" err="1">
                <a:solidFill>
                  <a:srgbClr val="FF0000"/>
                </a:solidFill>
              </a:rPr>
              <a:t>started</a:t>
            </a:r>
            <a:r>
              <a:rPr lang="it-IT" dirty="0">
                <a:solidFill>
                  <a:srgbClr val="FF0000"/>
                </a:solidFill>
              </a:rPr>
              <a:t> the video </a:t>
            </a:r>
            <a:r>
              <a:rPr lang="it-IT" dirty="0" err="1">
                <a:solidFill>
                  <a:srgbClr val="FF0000"/>
                </a:solidFill>
              </a:rPr>
              <a:t>entryphone</a:t>
            </a:r>
            <a:r>
              <a:rPr lang="it-IT" dirty="0">
                <a:solidFill>
                  <a:srgbClr val="FF0000"/>
                </a:solidFill>
              </a:rPr>
              <a:t>…</a:t>
            </a:r>
            <a:endParaRPr lang="en-US" dirty="0">
              <a:solidFill>
                <a:srgbClr val="FF0000"/>
              </a:solidFill>
            </a:endParaRPr>
          </a:p>
        </p:txBody>
      </p:sp>
      <p:sp>
        <p:nvSpPr>
          <p:cNvPr id="89" name="CasellaDiTesto 88">
            <a:extLst>
              <a:ext uri="{FF2B5EF4-FFF2-40B4-BE49-F238E27FC236}">
                <a16:creationId xmlns:a16="http://schemas.microsoft.com/office/drawing/2014/main" id="{B2D4505B-176A-5D4F-B1CE-6C7565231720}"/>
              </a:ext>
            </a:extLst>
          </p:cNvPr>
          <p:cNvSpPr txBox="1"/>
          <p:nvPr/>
        </p:nvSpPr>
        <p:spPr>
          <a:xfrm>
            <a:off x="5240216" y="3406420"/>
            <a:ext cx="3725734" cy="369332"/>
          </a:xfrm>
          <a:prstGeom prst="rect">
            <a:avLst/>
          </a:prstGeom>
          <a:solidFill>
            <a:schemeClr val="accent2"/>
          </a:solidFill>
          <a:ln>
            <a:solidFill>
              <a:schemeClr val="bg1"/>
            </a:solidFill>
          </a:ln>
        </p:spPr>
        <p:txBody>
          <a:bodyPr wrap="square" rtlCol="0">
            <a:spAutoFit/>
          </a:bodyPr>
          <a:lstStyle/>
          <a:p>
            <a:r>
              <a:rPr lang="it-IT" dirty="0">
                <a:solidFill>
                  <a:srgbClr val="FF0000"/>
                </a:solidFill>
              </a:rPr>
              <a:t>… </a:t>
            </a:r>
            <a:r>
              <a:rPr lang="it-IT" dirty="0" err="1">
                <a:solidFill>
                  <a:srgbClr val="FF0000"/>
                </a:solidFill>
              </a:rPr>
              <a:t>that</a:t>
            </a:r>
            <a:r>
              <a:rPr lang="it-IT" dirty="0">
                <a:solidFill>
                  <a:srgbClr val="FF0000"/>
                </a:solidFill>
              </a:rPr>
              <a:t> </a:t>
            </a:r>
            <a:r>
              <a:rPr lang="it-IT" dirty="0" err="1">
                <a:solidFill>
                  <a:srgbClr val="FF0000"/>
                </a:solidFill>
              </a:rPr>
              <a:t>turned</a:t>
            </a:r>
            <a:r>
              <a:rPr lang="it-IT" dirty="0">
                <a:solidFill>
                  <a:srgbClr val="FF0000"/>
                </a:solidFill>
              </a:rPr>
              <a:t> on the Google </a:t>
            </a:r>
            <a:r>
              <a:rPr lang="it-IT" dirty="0" err="1">
                <a:solidFill>
                  <a:srgbClr val="FF0000"/>
                </a:solidFill>
              </a:rPr>
              <a:t>Alexa</a:t>
            </a:r>
            <a:r>
              <a:rPr lang="it-IT" dirty="0">
                <a:solidFill>
                  <a:srgbClr val="FF0000"/>
                </a:solidFill>
              </a:rPr>
              <a:t>…</a:t>
            </a:r>
            <a:endParaRPr lang="en-US" dirty="0">
              <a:solidFill>
                <a:srgbClr val="FF0000"/>
              </a:solidFill>
            </a:endParaRPr>
          </a:p>
        </p:txBody>
      </p:sp>
      <p:cxnSp>
        <p:nvCxnSpPr>
          <p:cNvPr id="91" name="Connettore 2 90">
            <a:extLst>
              <a:ext uri="{FF2B5EF4-FFF2-40B4-BE49-F238E27FC236}">
                <a16:creationId xmlns:a16="http://schemas.microsoft.com/office/drawing/2014/main" id="{113A26BE-290F-CC4D-B4FC-2EF450E631B7}"/>
              </a:ext>
            </a:extLst>
          </p:cNvPr>
          <p:cNvCxnSpPr>
            <a:cxnSpLocks/>
          </p:cNvCxnSpPr>
          <p:nvPr/>
        </p:nvCxnSpPr>
        <p:spPr>
          <a:xfrm flipV="1">
            <a:off x="2230781" y="2215948"/>
            <a:ext cx="891144" cy="666327"/>
          </a:xfrm>
          <a:prstGeom prst="straightConnector1">
            <a:avLst/>
          </a:prstGeom>
          <a:ln w="603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4" name="Connettore 2 93">
            <a:extLst>
              <a:ext uri="{FF2B5EF4-FFF2-40B4-BE49-F238E27FC236}">
                <a16:creationId xmlns:a16="http://schemas.microsoft.com/office/drawing/2014/main" id="{3EBE7AB4-B6D9-C147-AD6C-AA0DE13F18D7}"/>
              </a:ext>
            </a:extLst>
          </p:cNvPr>
          <p:cNvCxnSpPr>
            <a:cxnSpLocks/>
          </p:cNvCxnSpPr>
          <p:nvPr/>
        </p:nvCxnSpPr>
        <p:spPr>
          <a:xfrm>
            <a:off x="4070951" y="2399654"/>
            <a:ext cx="1539526" cy="482620"/>
          </a:xfrm>
          <a:prstGeom prst="straightConnector1">
            <a:avLst/>
          </a:prstGeom>
          <a:ln w="603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8" name="Connettore 2 97">
            <a:extLst>
              <a:ext uri="{FF2B5EF4-FFF2-40B4-BE49-F238E27FC236}">
                <a16:creationId xmlns:a16="http://schemas.microsoft.com/office/drawing/2014/main" id="{F7CFF963-3300-3F48-9BA4-D87CB1450BBF}"/>
              </a:ext>
            </a:extLst>
          </p:cNvPr>
          <p:cNvCxnSpPr>
            <a:cxnSpLocks/>
          </p:cNvCxnSpPr>
          <p:nvPr/>
        </p:nvCxnSpPr>
        <p:spPr>
          <a:xfrm flipV="1">
            <a:off x="6228192" y="995129"/>
            <a:ext cx="669365" cy="1936190"/>
          </a:xfrm>
          <a:prstGeom prst="straightConnector1">
            <a:avLst/>
          </a:prstGeom>
          <a:ln w="603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Connettore 2 100">
            <a:extLst>
              <a:ext uri="{FF2B5EF4-FFF2-40B4-BE49-F238E27FC236}">
                <a16:creationId xmlns:a16="http://schemas.microsoft.com/office/drawing/2014/main" id="{71208A59-991D-2B41-BF5A-3A283ECBA71F}"/>
              </a:ext>
            </a:extLst>
          </p:cNvPr>
          <p:cNvCxnSpPr>
            <a:cxnSpLocks/>
          </p:cNvCxnSpPr>
          <p:nvPr/>
        </p:nvCxnSpPr>
        <p:spPr>
          <a:xfrm>
            <a:off x="7055708" y="964751"/>
            <a:ext cx="2006516" cy="2243964"/>
          </a:xfrm>
          <a:prstGeom prst="straightConnector1">
            <a:avLst/>
          </a:prstGeom>
          <a:ln w="603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Connettore 2 103">
            <a:extLst>
              <a:ext uri="{FF2B5EF4-FFF2-40B4-BE49-F238E27FC236}">
                <a16:creationId xmlns:a16="http://schemas.microsoft.com/office/drawing/2014/main" id="{EBC339AB-732C-7643-B694-B40B73D90A7D}"/>
              </a:ext>
            </a:extLst>
          </p:cNvPr>
          <p:cNvCxnSpPr>
            <a:cxnSpLocks/>
          </p:cNvCxnSpPr>
          <p:nvPr/>
        </p:nvCxnSpPr>
        <p:spPr>
          <a:xfrm flipH="1" flipV="1">
            <a:off x="7884446" y="2756855"/>
            <a:ext cx="975804" cy="580227"/>
          </a:xfrm>
          <a:prstGeom prst="straightConnector1">
            <a:avLst/>
          </a:prstGeom>
          <a:ln w="60325">
            <a:solidFill>
              <a:srgbClr val="FF0000"/>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
        <p:nvSpPr>
          <p:cNvPr id="8" name="CasellaDiTesto 7">
            <a:extLst>
              <a:ext uri="{FF2B5EF4-FFF2-40B4-BE49-F238E27FC236}">
                <a16:creationId xmlns:a16="http://schemas.microsoft.com/office/drawing/2014/main" id="{AC8C20D7-445B-0F41-A9DB-D4F54544CAB0}"/>
              </a:ext>
            </a:extLst>
          </p:cNvPr>
          <p:cNvSpPr txBox="1"/>
          <p:nvPr/>
        </p:nvSpPr>
        <p:spPr>
          <a:xfrm rot="20405946">
            <a:off x="1623" y="2644582"/>
            <a:ext cx="12188753" cy="1446550"/>
          </a:xfrm>
          <a:prstGeom prst="rect">
            <a:avLst/>
          </a:prstGeom>
          <a:solidFill>
            <a:srgbClr val="FFFF00"/>
          </a:solidFill>
        </p:spPr>
        <p:txBody>
          <a:bodyPr wrap="square" rtlCol="0">
            <a:spAutoFit/>
          </a:bodyPr>
          <a:lstStyle/>
          <a:p>
            <a:r>
              <a:rPr lang="en-US" sz="8800" dirty="0">
                <a:solidFill>
                  <a:srgbClr val="FF0000"/>
                </a:solidFill>
              </a:rPr>
              <a:t>INTERNET OF COLLUSION</a:t>
            </a:r>
          </a:p>
        </p:txBody>
      </p:sp>
      <p:sp>
        <p:nvSpPr>
          <p:cNvPr id="3" name="Rettangolo con angoli arrotondati 2">
            <a:extLst>
              <a:ext uri="{FF2B5EF4-FFF2-40B4-BE49-F238E27FC236}">
                <a16:creationId xmlns:a16="http://schemas.microsoft.com/office/drawing/2014/main" id="{C149B0ED-A3F0-E040-9537-975E8D89B7E9}"/>
              </a:ext>
            </a:extLst>
          </p:cNvPr>
          <p:cNvSpPr/>
          <p:nvPr/>
        </p:nvSpPr>
        <p:spPr>
          <a:xfrm>
            <a:off x="3823224" y="962737"/>
            <a:ext cx="4015727" cy="1165507"/>
          </a:xfrm>
          <a:prstGeom prst="round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Mobile: the risk is </a:t>
            </a:r>
            <a:r>
              <a:rPr lang="en-US" sz="2400" i="1" dirty="0"/>
              <a:t>your</a:t>
            </a:r>
            <a:r>
              <a:rPr lang="en-US" sz="2400" dirty="0"/>
              <a:t> fault.</a:t>
            </a:r>
          </a:p>
          <a:p>
            <a:pPr algn="ctr"/>
            <a:r>
              <a:rPr lang="en-US" sz="2400" dirty="0"/>
              <a:t>IoT: the risk depends on your and others’ choices.</a:t>
            </a:r>
          </a:p>
        </p:txBody>
      </p:sp>
      <p:sp>
        <p:nvSpPr>
          <p:cNvPr id="4" name="Freccia su 3">
            <a:extLst>
              <a:ext uri="{FF2B5EF4-FFF2-40B4-BE49-F238E27FC236}">
                <a16:creationId xmlns:a16="http://schemas.microsoft.com/office/drawing/2014/main" id="{C29773D8-410C-024A-B86E-37152C4731EA}"/>
              </a:ext>
            </a:extLst>
          </p:cNvPr>
          <p:cNvSpPr/>
          <p:nvPr/>
        </p:nvSpPr>
        <p:spPr>
          <a:xfrm>
            <a:off x="5375532" y="2119727"/>
            <a:ext cx="184418" cy="3743144"/>
          </a:xfrm>
          <a:prstGeom prst="up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Tree>
    <p:extLst>
      <p:ext uri="{BB962C8B-B14F-4D97-AF65-F5344CB8AC3E}">
        <p14:creationId xmlns:p14="http://schemas.microsoft.com/office/powerpoint/2010/main" val="3671427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6"/>
                                        </p:tgtEl>
                                        <p:attrNameLst>
                                          <p:attrName>style.visibility</p:attrName>
                                        </p:attrNameLst>
                                      </p:cBhvr>
                                      <p:to>
                                        <p:strVal val="visible"/>
                                      </p:to>
                                    </p:set>
                                    <p:anim calcmode="lin" valueType="num">
                                      <p:cBhvr additive="base">
                                        <p:cTn id="7" dur="500" fill="hold"/>
                                        <p:tgtEl>
                                          <p:spTgt spid="76"/>
                                        </p:tgtEl>
                                        <p:attrNameLst>
                                          <p:attrName>ppt_x</p:attrName>
                                        </p:attrNameLst>
                                      </p:cBhvr>
                                      <p:tavLst>
                                        <p:tav tm="0">
                                          <p:val>
                                            <p:strVal val="#ppt_x"/>
                                          </p:val>
                                        </p:tav>
                                        <p:tav tm="100000">
                                          <p:val>
                                            <p:strVal val="#ppt_x"/>
                                          </p:val>
                                        </p:tav>
                                      </p:tavLst>
                                    </p:anim>
                                    <p:anim calcmode="lin" valueType="num">
                                      <p:cBhvr additive="base">
                                        <p:cTn id="8" dur="500" fill="hold"/>
                                        <p:tgtEl>
                                          <p:spTgt spid="76"/>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74"/>
                                        </p:tgtEl>
                                        <p:attrNameLst>
                                          <p:attrName>style.visibility</p:attrName>
                                        </p:attrNameLst>
                                      </p:cBhvr>
                                      <p:to>
                                        <p:strVal val="visible"/>
                                      </p:to>
                                    </p:set>
                                    <p:anim calcmode="lin" valueType="num">
                                      <p:cBhvr additive="base">
                                        <p:cTn id="11" dur="500" fill="hold"/>
                                        <p:tgtEl>
                                          <p:spTgt spid="74"/>
                                        </p:tgtEl>
                                        <p:attrNameLst>
                                          <p:attrName>ppt_x</p:attrName>
                                        </p:attrNameLst>
                                      </p:cBhvr>
                                      <p:tavLst>
                                        <p:tav tm="0">
                                          <p:val>
                                            <p:strVal val="#ppt_x"/>
                                          </p:val>
                                        </p:tav>
                                        <p:tav tm="100000">
                                          <p:val>
                                            <p:strVal val="#ppt_x"/>
                                          </p:val>
                                        </p:tav>
                                      </p:tavLst>
                                    </p:anim>
                                    <p:anim calcmode="lin" valueType="num">
                                      <p:cBhvr additive="base">
                                        <p:cTn id="12" dur="500" fill="hold"/>
                                        <p:tgtEl>
                                          <p:spTgt spid="74"/>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85"/>
                                        </p:tgtEl>
                                        <p:attrNameLst>
                                          <p:attrName>style.visibility</p:attrName>
                                        </p:attrNameLst>
                                      </p:cBhvr>
                                      <p:to>
                                        <p:strVal val="visible"/>
                                      </p:to>
                                    </p:set>
                                    <p:anim calcmode="lin" valueType="num">
                                      <p:cBhvr additive="base">
                                        <p:cTn id="15" dur="500" fill="hold"/>
                                        <p:tgtEl>
                                          <p:spTgt spid="85"/>
                                        </p:tgtEl>
                                        <p:attrNameLst>
                                          <p:attrName>ppt_x</p:attrName>
                                        </p:attrNameLst>
                                      </p:cBhvr>
                                      <p:tavLst>
                                        <p:tav tm="0">
                                          <p:val>
                                            <p:strVal val="#ppt_x"/>
                                          </p:val>
                                        </p:tav>
                                        <p:tav tm="100000">
                                          <p:val>
                                            <p:strVal val="#ppt_x"/>
                                          </p:val>
                                        </p:tav>
                                      </p:tavLst>
                                    </p:anim>
                                    <p:anim calcmode="lin" valueType="num">
                                      <p:cBhvr additive="base">
                                        <p:cTn id="16" dur="500" fill="hold"/>
                                        <p:tgtEl>
                                          <p:spTgt spid="85"/>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82"/>
                                        </p:tgtEl>
                                        <p:attrNameLst>
                                          <p:attrName>style.visibility</p:attrName>
                                        </p:attrNameLst>
                                      </p:cBhvr>
                                      <p:to>
                                        <p:strVal val="visible"/>
                                      </p:to>
                                    </p:set>
                                    <p:anim calcmode="lin" valueType="num">
                                      <p:cBhvr additive="base">
                                        <p:cTn id="19" dur="500" fill="hold"/>
                                        <p:tgtEl>
                                          <p:spTgt spid="82"/>
                                        </p:tgtEl>
                                        <p:attrNameLst>
                                          <p:attrName>ppt_x</p:attrName>
                                        </p:attrNameLst>
                                      </p:cBhvr>
                                      <p:tavLst>
                                        <p:tav tm="0">
                                          <p:val>
                                            <p:strVal val="#ppt_x"/>
                                          </p:val>
                                        </p:tav>
                                        <p:tav tm="100000">
                                          <p:val>
                                            <p:strVal val="#ppt_x"/>
                                          </p:val>
                                        </p:tav>
                                      </p:tavLst>
                                    </p:anim>
                                    <p:anim calcmode="lin" valueType="num">
                                      <p:cBhvr additive="base">
                                        <p:cTn id="20" dur="500" fill="hold"/>
                                        <p:tgtEl>
                                          <p:spTgt spid="82"/>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78"/>
                                        </p:tgtEl>
                                        <p:attrNameLst>
                                          <p:attrName>style.visibility</p:attrName>
                                        </p:attrNameLst>
                                      </p:cBhvr>
                                      <p:to>
                                        <p:strVal val="visible"/>
                                      </p:to>
                                    </p:set>
                                    <p:anim calcmode="lin" valueType="num">
                                      <p:cBhvr additive="base">
                                        <p:cTn id="23" dur="500" fill="hold"/>
                                        <p:tgtEl>
                                          <p:spTgt spid="78"/>
                                        </p:tgtEl>
                                        <p:attrNameLst>
                                          <p:attrName>ppt_x</p:attrName>
                                        </p:attrNameLst>
                                      </p:cBhvr>
                                      <p:tavLst>
                                        <p:tav tm="0">
                                          <p:val>
                                            <p:strVal val="#ppt_x"/>
                                          </p:val>
                                        </p:tav>
                                        <p:tav tm="100000">
                                          <p:val>
                                            <p:strVal val="#ppt_x"/>
                                          </p:val>
                                        </p:tav>
                                      </p:tavLst>
                                    </p:anim>
                                    <p:anim calcmode="lin" valueType="num">
                                      <p:cBhvr additive="base">
                                        <p:cTn id="24" dur="500" fill="hold"/>
                                        <p:tgtEl>
                                          <p:spTgt spid="78"/>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83"/>
                                        </p:tgtEl>
                                        <p:attrNameLst>
                                          <p:attrName>style.visibility</p:attrName>
                                        </p:attrNameLst>
                                      </p:cBhvr>
                                      <p:to>
                                        <p:strVal val="visible"/>
                                      </p:to>
                                    </p:set>
                                    <p:anim calcmode="lin" valueType="num">
                                      <p:cBhvr additive="base">
                                        <p:cTn id="29" dur="500" fill="hold"/>
                                        <p:tgtEl>
                                          <p:spTgt spid="83"/>
                                        </p:tgtEl>
                                        <p:attrNameLst>
                                          <p:attrName>ppt_x</p:attrName>
                                        </p:attrNameLst>
                                      </p:cBhvr>
                                      <p:tavLst>
                                        <p:tav tm="0">
                                          <p:val>
                                            <p:strVal val="#ppt_x"/>
                                          </p:val>
                                        </p:tav>
                                        <p:tav tm="100000">
                                          <p:val>
                                            <p:strVal val="#ppt_x"/>
                                          </p:val>
                                        </p:tav>
                                      </p:tavLst>
                                    </p:anim>
                                    <p:anim calcmode="lin" valueType="num">
                                      <p:cBhvr additive="base">
                                        <p:cTn id="30" dur="500" fill="hold"/>
                                        <p:tgtEl>
                                          <p:spTgt spid="83"/>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91"/>
                                        </p:tgtEl>
                                        <p:attrNameLst>
                                          <p:attrName>style.visibility</p:attrName>
                                        </p:attrNameLst>
                                      </p:cBhvr>
                                      <p:to>
                                        <p:strVal val="visible"/>
                                      </p:to>
                                    </p:set>
                                    <p:anim calcmode="lin" valueType="num">
                                      <p:cBhvr additive="base">
                                        <p:cTn id="33" dur="500" fill="hold"/>
                                        <p:tgtEl>
                                          <p:spTgt spid="91"/>
                                        </p:tgtEl>
                                        <p:attrNameLst>
                                          <p:attrName>ppt_x</p:attrName>
                                        </p:attrNameLst>
                                      </p:cBhvr>
                                      <p:tavLst>
                                        <p:tav tm="0">
                                          <p:val>
                                            <p:strVal val="#ppt_x"/>
                                          </p:val>
                                        </p:tav>
                                        <p:tav tm="100000">
                                          <p:val>
                                            <p:strVal val="#ppt_x"/>
                                          </p:val>
                                        </p:tav>
                                      </p:tavLst>
                                    </p:anim>
                                    <p:anim calcmode="lin" valueType="num">
                                      <p:cBhvr additive="base">
                                        <p:cTn id="34" dur="500" fill="hold"/>
                                        <p:tgtEl>
                                          <p:spTgt spid="91"/>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86"/>
                                        </p:tgtEl>
                                        <p:attrNameLst>
                                          <p:attrName>style.visibility</p:attrName>
                                        </p:attrNameLst>
                                      </p:cBhvr>
                                      <p:to>
                                        <p:strVal val="visible"/>
                                      </p:to>
                                    </p:set>
                                    <p:anim calcmode="lin" valueType="num">
                                      <p:cBhvr additive="base">
                                        <p:cTn id="39" dur="500" fill="hold"/>
                                        <p:tgtEl>
                                          <p:spTgt spid="86"/>
                                        </p:tgtEl>
                                        <p:attrNameLst>
                                          <p:attrName>ppt_x</p:attrName>
                                        </p:attrNameLst>
                                      </p:cBhvr>
                                      <p:tavLst>
                                        <p:tav tm="0">
                                          <p:val>
                                            <p:strVal val="#ppt_x"/>
                                          </p:val>
                                        </p:tav>
                                        <p:tav tm="100000">
                                          <p:val>
                                            <p:strVal val="#ppt_x"/>
                                          </p:val>
                                        </p:tav>
                                      </p:tavLst>
                                    </p:anim>
                                    <p:anim calcmode="lin" valueType="num">
                                      <p:cBhvr additive="base">
                                        <p:cTn id="40" dur="500" fill="hold"/>
                                        <p:tgtEl>
                                          <p:spTgt spid="86"/>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94"/>
                                        </p:tgtEl>
                                        <p:attrNameLst>
                                          <p:attrName>style.visibility</p:attrName>
                                        </p:attrNameLst>
                                      </p:cBhvr>
                                      <p:to>
                                        <p:strVal val="visible"/>
                                      </p:to>
                                    </p:set>
                                    <p:anim calcmode="lin" valueType="num">
                                      <p:cBhvr additive="base">
                                        <p:cTn id="43" dur="500" fill="hold"/>
                                        <p:tgtEl>
                                          <p:spTgt spid="94"/>
                                        </p:tgtEl>
                                        <p:attrNameLst>
                                          <p:attrName>ppt_x</p:attrName>
                                        </p:attrNameLst>
                                      </p:cBhvr>
                                      <p:tavLst>
                                        <p:tav tm="0">
                                          <p:val>
                                            <p:strVal val="#ppt_x"/>
                                          </p:val>
                                        </p:tav>
                                        <p:tav tm="100000">
                                          <p:val>
                                            <p:strVal val="#ppt_x"/>
                                          </p:val>
                                        </p:tav>
                                      </p:tavLst>
                                    </p:anim>
                                    <p:anim calcmode="lin" valueType="num">
                                      <p:cBhvr additive="base">
                                        <p:cTn id="44" dur="500" fill="hold"/>
                                        <p:tgtEl>
                                          <p:spTgt spid="94"/>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98"/>
                                        </p:tgtEl>
                                        <p:attrNameLst>
                                          <p:attrName>style.visibility</p:attrName>
                                        </p:attrNameLst>
                                      </p:cBhvr>
                                      <p:to>
                                        <p:strVal val="visible"/>
                                      </p:to>
                                    </p:set>
                                    <p:anim calcmode="lin" valueType="num">
                                      <p:cBhvr additive="base">
                                        <p:cTn id="49" dur="500" fill="hold"/>
                                        <p:tgtEl>
                                          <p:spTgt spid="98"/>
                                        </p:tgtEl>
                                        <p:attrNameLst>
                                          <p:attrName>ppt_x</p:attrName>
                                        </p:attrNameLst>
                                      </p:cBhvr>
                                      <p:tavLst>
                                        <p:tav tm="0">
                                          <p:val>
                                            <p:strVal val="#ppt_x"/>
                                          </p:val>
                                        </p:tav>
                                        <p:tav tm="100000">
                                          <p:val>
                                            <p:strVal val="#ppt_x"/>
                                          </p:val>
                                        </p:tav>
                                      </p:tavLst>
                                    </p:anim>
                                    <p:anim calcmode="lin" valueType="num">
                                      <p:cBhvr additive="base">
                                        <p:cTn id="50" dur="500" fill="hold"/>
                                        <p:tgtEl>
                                          <p:spTgt spid="98"/>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87"/>
                                        </p:tgtEl>
                                        <p:attrNameLst>
                                          <p:attrName>style.visibility</p:attrName>
                                        </p:attrNameLst>
                                      </p:cBhvr>
                                      <p:to>
                                        <p:strVal val="visible"/>
                                      </p:to>
                                    </p:set>
                                    <p:anim calcmode="lin" valueType="num">
                                      <p:cBhvr additive="base">
                                        <p:cTn id="53" dur="500" fill="hold"/>
                                        <p:tgtEl>
                                          <p:spTgt spid="87"/>
                                        </p:tgtEl>
                                        <p:attrNameLst>
                                          <p:attrName>ppt_x</p:attrName>
                                        </p:attrNameLst>
                                      </p:cBhvr>
                                      <p:tavLst>
                                        <p:tav tm="0">
                                          <p:val>
                                            <p:strVal val="#ppt_x"/>
                                          </p:val>
                                        </p:tav>
                                        <p:tav tm="100000">
                                          <p:val>
                                            <p:strVal val="#ppt_x"/>
                                          </p:val>
                                        </p:tav>
                                      </p:tavLst>
                                    </p:anim>
                                    <p:anim calcmode="lin" valueType="num">
                                      <p:cBhvr additive="base">
                                        <p:cTn id="54" dur="500" fill="hold"/>
                                        <p:tgtEl>
                                          <p:spTgt spid="87"/>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nodeType="clickEffect">
                                  <p:stCondLst>
                                    <p:cond delay="0"/>
                                  </p:stCondLst>
                                  <p:childTnLst>
                                    <p:set>
                                      <p:cBhvr>
                                        <p:cTn id="58" dur="1" fill="hold">
                                          <p:stCondLst>
                                            <p:cond delay="0"/>
                                          </p:stCondLst>
                                        </p:cTn>
                                        <p:tgtEl>
                                          <p:spTgt spid="101"/>
                                        </p:tgtEl>
                                        <p:attrNameLst>
                                          <p:attrName>style.visibility</p:attrName>
                                        </p:attrNameLst>
                                      </p:cBhvr>
                                      <p:to>
                                        <p:strVal val="visible"/>
                                      </p:to>
                                    </p:set>
                                    <p:anim calcmode="lin" valueType="num">
                                      <p:cBhvr additive="base">
                                        <p:cTn id="59" dur="500" fill="hold"/>
                                        <p:tgtEl>
                                          <p:spTgt spid="101"/>
                                        </p:tgtEl>
                                        <p:attrNameLst>
                                          <p:attrName>ppt_x</p:attrName>
                                        </p:attrNameLst>
                                      </p:cBhvr>
                                      <p:tavLst>
                                        <p:tav tm="0">
                                          <p:val>
                                            <p:strVal val="#ppt_x"/>
                                          </p:val>
                                        </p:tav>
                                        <p:tav tm="100000">
                                          <p:val>
                                            <p:strVal val="#ppt_x"/>
                                          </p:val>
                                        </p:tav>
                                      </p:tavLst>
                                    </p:anim>
                                    <p:anim calcmode="lin" valueType="num">
                                      <p:cBhvr additive="base">
                                        <p:cTn id="60" dur="500" fill="hold"/>
                                        <p:tgtEl>
                                          <p:spTgt spid="101"/>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stCondLst>
                                    <p:cond delay="0"/>
                                  </p:stCondLst>
                                  <p:childTnLst>
                                    <p:set>
                                      <p:cBhvr>
                                        <p:cTn id="62" dur="1" fill="hold">
                                          <p:stCondLst>
                                            <p:cond delay="0"/>
                                          </p:stCondLst>
                                        </p:cTn>
                                        <p:tgtEl>
                                          <p:spTgt spid="88"/>
                                        </p:tgtEl>
                                        <p:attrNameLst>
                                          <p:attrName>style.visibility</p:attrName>
                                        </p:attrNameLst>
                                      </p:cBhvr>
                                      <p:to>
                                        <p:strVal val="visible"/>
                                      </p:to>
                                    </p:set>
                                    <p:anim calcmode="lin" valueType="num">
                                      <p:cBhvr additive="base">
                                        <p:cTn id="63" dur="500" fill="hold"/>
                                        <p:tgtEl>
                                          <p:spTgt spid="88"/>
                                        </p:tgtEl>
                                        <p:attrNameLst>
                                          <p:attrName>ppt_x</p:attrName>
                                        </p:attrNameLst>
                                      </p:cBhvr>
                                      <p:tavLst>
                                        <p:tav tm="0">
                                          <p:val>
                                            <p:strVal val="#ppt_x"/>
                                          </p:val>
                                        </p:tav>
                                        <p:tav tm="100000">
                                          <p:val>
                                            <p:strVal val="#ppt_x"/>
                                          </p:val>
                                        </p:tav>
                                      </p:tavLst>
                                    </p:anim>
                                    <p:anim calcmode="lin" valueType="num">
                                      <p:cBhvr additive="base">
                                        <p:cTn id="64" dur="500" fill="hold"/>
                                        <p:tgtEl>
                                          <p:spTgt spid="88"/>
                                        </p:tgtEl>
                                        <p:attrNameLst>
                                          <p:attrName>ppt_y</p:attrName>
                                        </p:attrNameLst>
                                      </p:cBhvr>
                                      <p:tavLst>
                                        <p:tav tm="0">
                                          <p:val>
                                            <p:strVal val="1+#ppt_h/2"/>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2" presetClass="entr" presetSubtype="4" fill="hold" nodeType="clickEffect">
                                  <p:stCondLst>
                                    <p:cond delay="0"/>
                                  </p:stCondLst>
                                  <p:childTnLst>
                                    <p:set>
                                      <p:cBhvr>
                                        <p:cTn id="68" dur="1" fill="hold">
                                          <p:stCondLst>
                                            <p:cond delay="0"/>
                                          </p:stCondLst>
                                        </p:cTn>
                                        <p:tgtEl>
                                          <p:spTgt spid="104"/>
                                        </p:tgtEl>
                                        <p:attrNameLst>
                                          <p:attrName>style.visibility</p:attrName>
                                        </p:attrNameLst>
                                      </p:cBhvr>
                                      <p:to>
                                        <p:strVal val="visible"/>
                                      </p:to>
                                    </p:set>
                                    <p:anim calcmode="lin" valueType="num">
                                      <p:cBhvr additive="base">
                                        <p:cTn id="69" dur="500" fill="hold"/>
                                        <p:tgtEl>
                                          <p:spTgt spid="104"/>
                                        </p:tgtEl>
                                        <p:attrNameLst>
                                          <p:attrName>ppt_x</p:attrName>
                                        </p:attrNameLst>
                                      </p:cBhvr>
                                      <p:tavLst>
                                        <p:tav tm="0">
                                          <p:val>
                                            <p:strVal val="#ppt_x"/>
                                          </p:val>
                                        </p:tav>
                                        <p:tav tm="100000">
                                          <p:val>
                                            <p:strVal val="#ppt_x"/>
                                          </p:val>
                                        </p:tav>
                                      </p:tavLst>
                                    </p:anim>
                                    <p:anim calcmode="lin" valueType="num">
                                      <p:cBhvr additive="base">
                                        <p:cTn id="70" dur="500" fill="hold"/>
                                        <p:tgtEl>
                                          <p:spTgt spid="104"/>
                                        </p:tgtEl>
                                        <p:attrNameLst>
                                          <p:attrName>ppt_y</p:attrName>
                                        </p:attrNameLst>
                                      </p:cBhvr>
                                      <p:tavLst>
                                        <p:tav tm="0">
                                          <p:val>
                                            <p:strVal val="1+#ppt_h/2"/>
                                          </p:val>
                                        </p:tav>
                                        <p:tav tm="100000">
                                          <p:val>
                                            <p:strVal val="#ppt_y"/>
                                          </p:val>
                                        </p:tav>
                                      </p:tavLst>
                                    </p:anim>
                                  </p:childTnLst>
                                </p:cTn>
                              </p:par>
                              <p:par>
                                <p:cTn id="71" presetID="2" presetClass="entr" presetSubtype="4" fill="hold" grpId="0" nodeType="withEffect">
                                  <p:stCondLst>
                                    <p:cond delay="0"/>
                                  </p:stCondLst>
                                  <p:childTnLst>
                                    <p:set>
                                      <p:cBhvr>
                                        <p:cTn id="72" dur="1" fill="hold">
                                          <p:stCondLst>
                                            <p:cond delay="0"/>
                                          </p:stCondLst>
                                        </p:cTn>
                                        <p:tgtEl>
                                          <p:spTgt spid="89"/>
                                        </p:tgtEl>
                                        <p:attrNameLst>
                                          <p:attrName>style.visibility</p:attrName>
                                        </p:attrNameLst>
                                      </p:cBhvr>
                                      <p:to>
                                        <p:strVal val="visible"/>
                                      </p:to>
                                    </p:set>
                                    <p:anim calcmode="lin" valueType="num">
                                      <p:cBhvr additive="base">
                                        <p:cTn id="73" dur="500" fill="hold"/>
                                        <p:tgtEl>
                                          <p:spTgt spid="89"/>
                                        </p:tgtEl>
                                        <p:attrNameLst>
                                          <p:attrName>ppt_x</p:attrName>
                                        </p:attrNameLst>
                                      </p:cBhvr>
                                      <p:tavLst>
                                        <p:tav tm="0">
                                          <p:val>
                                            <p:strVal val="#ppt_x"/>
                                          </p:val>
                                        </p:tav>
                                        <p:tav tm="100000">
                                          <p:val>
                                            <p:strVal val="#ppt_x"/>
                                          </p:val>
                                        </p:tav>
                                      </p:tavLst>
                                    </p:anim>
                                    <p:anim calcmode="lin" valueType="num">
                                      <p:cBhvr additive="base">
                                        <p:cTn id="74" dur="500" fill="hold"/>
                                        <p:tgtEl>
                                          <p:spTgt spid="89"/>
                                        </p:tgtEl>
                                        <p:attrNameLst>
                                          <p:attrName>ppt_y</p:attrName>
                                        </p:attrNameLst>
                                      </p:cBhvr>
                                      <p:tavLst>
                                        <p:tav tm="0">
                                          <p:val>
                                            <p:strVal val="1+#ppt_h/2"/>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 presetClass="entr" presetSubtype="4" fill="hold" grpId="0" nodeType="clickEffect">
                                  <p:stCondLst>
                                    <p:cond delay="0"/>
                                  </p:stCondLst>
                                  <p:childTnLst>
                                    <p:set>
                                      <p:cBhvr>
                                        <p:cTn id="78" dur="1" fill="hold">
                                          <p:stCondLst>
                                            <p:cond delay="0"/>
                                          </p:stCondLst>
                                        </p:cTn>
                                        <p:tgtEl>
                                          <p:spTgt spid="10"/>
                                        </p:tgtEl>
                                        <p:attrNameLst>
                                          <p:attrName>style.visibility</p:attrName>
                                        </p:attrNameLst>
                                      </p:cBhvr>
                                      <p:to>
                                        <p:strVal val="visible"/>
                                      </p:to>
                                    </p:set>
                                    <p:anim calcmode="lin" valueType="num">
                                      <p:cBhvr additive="base">
                                        <p:cTn id="79" dur="500" fill="hold"/>
                                        <p:tgtEl>
                                          <p:spTgt spid="10"/>
                                        </p:tgtEl>
                                        <p:attrNameLst>
                                          <p:attrName>ppt_x</p:attrName>
                                        </p:attrNameLst>
                                      </p:cBhvr>
                                      <p:tavLst>
                                        <p:tav tm="0">
                                          <p:val>
                                            <p:strVal val="#ppt_x"/>
                                          </p:val>
                                        </p:tav>
                                        <p:tav tm="100000">
                                          <p:val>
                                            <p:strVal val="#ppt_x"/>
                                          </p:val>
                                        </p:tav>
                                      </p:tavLst>
                                    </p:anim>
                                    <p:anim calcmode="lin" valueType="num">
                                      <p:cBhvr additive="base">
                                        <p:cTn id="80" dur="500" fill="hold"/>
                                        <p:tgtEl>
                                          <p:spTgt spid="10"/>
                                        </p:tgtEl>
                                        <p:attrNameLst>
                                          <p:attrName>ppt_y</p:attrName>
                                        </p:attrNameLst>
                                      </p:cBhvr>
                                      <p:tavLst>
                                        <p:tav tm="0">
                                          <p:val>
                                            <p:strVal val="1+#ppt_h/2"/>
                                          </p:val>
                                        </p:tav>
                                        <p:tav tm="100000">
                                          <p:val>
                                            <p:strVal val="#ppt_y"/>
                                          </p:val>
                                        </p:tav>
                                      </p:tavLst>
                                    </p:anim>
                                  </p:childTnLst>
                                </p:cTn>
                              </p:par>
                              <p:par>
                                <p:cTn id="81" presetID="2" presetClass="entr" presetSubtype="4" fill="hold" nodeType="withEffect">
                                  <p:stCondLst>
                                    <p:cond delay="0"/>
                                  </p:stCondLst>
                                  <p:childTnLst>
                                    <p:set>
                                      <p:cBhvr>
                                        <p:cTn id="82" dur="1" fill="hold">
                                          <p:stCondLst>
                                            <p:cond delay="0"/>
                                          </p:stCondLst>
                                        </p:cTn>
                                        <p:tgtEl>
                                          <p:spTgt spid="15"/>
                                        </p:tgtEl>
                                        <p:attrNameLst>
                                          <p:attrName>style.visibility</p:attrName>
                                        </p:attrNameLst>
                                      </p:cBhvr>
                                      <p:to>
                                        <p:strVal val="visible"/>
                                      </p:to>
                                    </p:set>
                                    <p:anim calcmode="lin" valueType="num">
                                      <p:cBhvr additive="base">
                                        <p:cTn id="83" dur="500" fill="hold"/>
                                        <p:tgtEl>
                                          <p:spTgt spid="15"/>
                                        </p:tgtEl>
                                        <p:attrNameLst>
                                          <p:attrName>ppt_x</p:attrName>
                                        </p:attrNameLst>
                                      </p:cBhvr>
                                      <p:tavLst>
                                        <p:tav tm="0">
                                          <p:val>
                                            <p:strVal val="#ppt_x"/>
                                          </p:val>
                                        </p:tav>
                                        <p:tav tm="100000">
                                          <p:val>
                                            <p:strVal val="#ppt_x"/>
                                          </p:val>
                                        </p:tav>
                                      </p:tavLst>
                                    </p:anim>
                                    <p:anim calcmode="lin" valueType="num">
                                      <p:cBhvr additive="base">
                                        <p:cTn id="84"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85" fill="hold">
                      <p:stCondLst>
                        <p:cond delay="indefinite"/>
                      </p:stCondLst>
                      <p:childTnLst>
                        <p:par>
                          <p:cTn id="86" fill="hold">
                            <p:stCondLst>
                              <p:cond delay="0"/>
                            </p:stCondLst>
                            <p:childTnLst>
                              <p:par>
                                <p:cTn id="87" presetID="2" presetClass="entr" presetSubtype="4" fill="hold" grpId="0" nodeType="clickEffect">
                                  <p:stCondLst>
                                    <p:cond delay="0"/>
                                  </p:stCondLst>
                                  <p:childTnLst>
                                    <p:set>
                                      <p:cBhvr>
                                        <p:cTn id="88" dur="1" fill="hold">
                                          <p:stCondLst>
                                            <p:cond delay="0"/>
                                          </p:stCondLst>
                                        </p:cTn>
                                        <p:tgtEl>
                                          <p:spTgt spid="8"/>
                                        </p:tgtEl>
                                        <p:attrNameLst>
                                          <p:attrName>style.visibility</p:attrName>
                                        </p:attrNameLst>
                                      </p:cBhvr>
                                      <p:to>
                                        <p:strVal val="visible"/>
                                      </p:to>
                                    </p:set>
                                    <p:anim calcmode="lin" valueType="num">
                                      <p:cBhvr additive="base">
                                        <p:cTn id="89" dur="500" fill="hold"/>
                                        <p:tgtEl>
                                          <p:spTgt spid="8"/>
                                        </p:tgtEl>
                                        <p:attrNameLst>
                                          <p:attrName>ppt_x</p:attrName>
                                        </p:attrNameLst>
                                      </p:cBhvr>
                                      <p:tavLst>
                                        <p:tav tm="0">
                                          <p:val>
                                            <p:strVal val="#ppt_x"/>
                                          </p:val>
                                        </p:tav>
                                        <p:tav tm="100000">
                                          <p:val>
                                            <p:strVal val="#ppt_x"/>
                                          </p:val>
                                        </p:tav>
                                      </p:tavLst>
                                    </p:anim>
                                    <p:anim calcmode="lin" valueType="num">
                                      <p:cBhvr additive="base">
                                        <p:cTn id="9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1" fill="hold">
                      <p:stCondLst>
                        <p:cond delay="indefinite"/>
                      </p:stCondLst>
                      <p:childTnLst>
                        <p:par>
                          <p:cTn id="92" fill="hold">
                            <p:stCondLst>
                              <p:cond delay="0"/>
                            </p:stCondLst>
                            <p:childTnLst>
                              <p:par>
                                <p:cTn id="93" presetID="2" presetClass="entr" presetSubtype="4" fill="hold" grpId="0" nodeType="clickEffect">
                                  <p:stCondLst>
                                    <p:cond delay="0"/>
                                  </p:stCondLst>
                                  <p:childTnLst>
                                    <p:set>
                                      <p:cBhvr>
                                        <p:cTn id="94" dur="1" fill="hold">
                                          <p:stCondLst>
                                            <p:cond delay="0"/>
                                          </p:stCondLst>
                                        </p:cTn>
                                        <p:tgtEl>
                                          <p:spTgt spid="3"/>
                                        </p:tgtEl>
                                        <p:attrNameLst>
                                          <p:attrName>style.visibility</p:attrName>
                                        </p:attrNameLst>
                                      </p:cBhvr>
                                      <p:to>
                                        <p:strVal val="visible"/>
                                      </p:to>
                                    </p:set>
                                    <p:anim calcmode="lin" valueType="num">
                                      <p:cBhvr additive="base">
                                        <p:cTn id="95" dur="500" fill="hold"/>
                                        <p:tgtEl>
                                          <p:spTgt spid="3"/>
                                        </p:tgtEl>
                                        <p:attrNameLst>
                                          <p:attrName>ppt_x</p:attrName>
                                        </p:attrNameLst>
                                      </p:cBhvr>
                                      <p:tavLst>
                                        <p:tav tm="0">
                                          <p:val>
                                            <p:strVal val="#ppt_x"/>
                                          </p:val>
                                        </p:tav>
                                        <p:tav tm="100000">
                                          <p:val>
                                            <p:strVal val="#ppt_x"/>
                                          </p:val>
                                        </p:tav>
                                      </p:tavLst>
                                    </p:anim>
                                    <p:anim calcmode="lin" valueType="num">
                                      <p:cBhvr additive="base">
                                        <p:cTn id="96" dur="500" fill="hold"/>
                                        <p:tgtEl>
                                          <p:spTgt spid="3"/>
                                        </p:tgtEl>
                                        <p:attrNameLst>
                                          <p:attrName>ppt_y</p:attrName>
                                        </p:attrNameLst>
                                      </p:cBhvr>
                                      <p:tavLst>
                                        <p:tav tm="0">
                                          <p:val>
                                            <p:strVal val="1+#ppt_h/2"/>
                                          </p:val>
                                        </p:tav>
                                        <p:tav tm="100000">
                                          <p:val>
                                            <p:strVal val="#ppt_y"/>
                                          </p:val>
                                        </p:tav>
                                      </p:tavLst>
                                    </p:anim>
                                  </p:childTnLst>
                                </p:cTn>
                              </p:par>
                              <p:par>
                                <p:cTn id="97" presetID="2" presetClass="entr" presetSubtype="4" fill="hold" grpId="0" nodeType="withEffect">
                                  <p:stCondLst>
                                    <p:cond delay="0"/>
                                  </p:stCondLst>
                                  <p:childTnLst>
                                    <p:set>
                                      <p:cBhvr>
                                        <p:cTn id="98" dur="1" fill="hold">
                                          <p:stCondLst>
                                            <p:cond delay="0"/>
                                          </p:stCondLst>
                                        </p:cTn>
                                        <p:tgtEl>
                                          <p:spTgt spid="4"/>
                                        </p:tgtEl>
                                        <p:attrNameLst>
                                          <p:attrName>style.visibility</p:attrName>
                                        </p:attrNameLst>
                                      </p:cBhvr>
                                      <p:to>
                                        <p:strVal val="visible"/>
                                      </p:to>
                                    </p:set>
                                    <p:anim calcmode="lin" valueType="num">
                                      <p:cBhvr additive="base">
                                        <p:cTn id="99" dur="500" fill="hold"/>
                                        <p:tgtEl>
                                          <p:spTgt spid="4"/>
                                        </p:tgtEl>
                                        <p:attrNameLst>
                                          <p:attrName>ppt_x</p:attrName>
                                        </p:attrNameLst>
                                      </p:cBhvr>
                                      <p:tavLst>
                                        <p:tav tm="0">
                                          <p:val>
                                            <p:strVal val="#ppt_x"/>
                                          </p:val>
                                        </p:tav>
                                        <p:tav tm="100000">
                                          <p:val>
                                            <p:strVal val="#ppt_x"/>
                                          </p:val>
                                        </p:tav>
                                      </p:tavLst>
                                    </p:anim>
                                    <p:anim calcmode="lin" valueType="num">
                                      <p:cBhvr additive="base">
                                        <p:cTn id="10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83" grpId="0" animBg="1"/>
      <p:bldP spid="86" grpId="0" animBg="1"/>
      <p:bldP spid="87" grpId="0" animBg="1"/>
      <p:bldP spid="88" grpId="0" animBg="1"/>
      <p:bldP spid="89" grpId="0" animBg="1"/>
      <p:bldP spid="8" grpId="0" animBg="1"/>
      <p:bldP spid="3" grpId="0" animBg="1"/>
      <p:bldP spid="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90750E8-9832-5042-8A60-1E30CE6A1890}"/>
              </a:ext>
            </a:extLst>
          </p:cNvPr>
          <p:cNvSpPr>
            <a:spLocks noGrp="1"/>
          </p:cNvSpPr>
          <p:nvPr>
            <p:ph type="title"/>
          </p:nvPr>
        </p:nvSpPr>
        <p:spPr>
          <a:xfrm>
            <a:off x="1143001" y="-2417"/>
            <a:ext cx="9905998" cy="1478570"/>
          </a:xfrm>
        </p:spPr>
        <p:txBody>
          <a:bodyPr/>
          <a:lstStyle/>
          <a:p>
            <a:r>
              <a:rPr lang="en-US" dirty="0"/>
              <a:t>Mobile apps vs. IoT Apps: Myths or Truths</a:t>
            </a:r>
          </a:p>
        </p:txBody>
      </p:sp>
      <p:sp>
        <p:nvSpPr>
          <p:cNvPr id="3" name="Segnaposto contenuto 2">
            <a:extLst>
              <a:ext uri="{FF2B5EF4-FFF2-40B4-BE49-F238E27FC236}">
                <a16:creationId xmlns:a16="http://schemas.microsoft.com/office/drawing/2014/main" id="{A28E0AB2-83F2-BE46-9BA8-7C766AE4CC5A}"/>
              </a:ext>
            </a:extLst>
          </p:cNvPr>
          <p:cNvSpPr>
            <a:spLocks noGrp="1"/>
          </p:cNvSpPr>
          <p:nvPr>
            <p:ph idx="1"/>
          </p:nvPr>
        </p:nvSpPr>
        <p:spPr>
          <a:xfrm>
            <a:off x="1009473" y="1049152"/>
            <a:ext cx="9905999" cy="3541714"/>
          </a:xfrm>
        </p:spPr>
        <p:txBody>
          <a:bodyPr>
            <a:normAutofit/>
          </a:bodyPr>
          <a:lstStyle/>
          <a:p>
            <a:pPr marL="457200" indent="-457200">
              <a:buFont typeface="+mj-lt"/>
              <a:buAutoNum type="arabicPeriod"/>
            </a:pPr>
            <a:r>
              <a:rPr lang="en-US" sz="2800" dirty="0"/>
              <a:t>OS Landscape: </a:t>
            </a:r>
            <a:r>
              <a:rPr lang="en-US" sz="2800" u="sng" dirty="0"/>
              <a:t>duumviri</a:t>
            </a:r>
            <a:r>
              <a:rPr lang="en-US" sz="2800" dirty="0"/>
              <a:t> (Mobile) vs. </a:t>
            </a:r>
            <a:r>
              <a:rPr lang="en-US" sz="2800" u="sng" dirty="0"/>
              <a:t>oligarchy</a:t>
            </a:r>
            <a:r>
              <a:rPr lang="en-US" sz="2800" dirty="0"/>
              <a:t> (IoT)</a:t>
            </a:r>
          </a:p>
          <a:p>
            <a:endParaRPr lang="en-US" dirty="0"/>
          </a:p>
        </p:txBody>
      </p:sp>
      <p:pic>
        <p:nvPicPr>
          <p:cNvPr id="9" name="Immagine 8" descr="Immagine che contiene screenshot&#10;&#10;Descrizione generata automaticamente">
            <a:extLst>
              <a:ext uri="{FF2B5EF4-FFF2-40B4-BE49-F238E27FC236}">
                <a16:creationId xmlns:a16="http://schemas.microsoft.com/office/drawing/2014/main" id="{FA2567CD-6906-5E4E-84FF-5456A74C1968}"/>
              </a:ext>
            </a:extLst>
          </p:cNvPr>
          <p:cNvPicPr>
            <a:picLocks noChangeAspect="1"/>
          </p:cNvPicPr>
          <p:nvPr/>
        </p:nvPicPr>
        <p:blipFill>
          <a:blip r:embed="rId2"/>
          <a:stretch>
            <a:fillRect/>
          </a:stretch>
        </p:blipFill>
        <p:spPr>
          <a:xfrm>
            <a:off x="4795035" y="2517771"/>
            <a:ext cx="6120437" cy="2909469"/>
          </a:xfrm>
          <a:prstGeom prst="rect">
            <a:avLst/>
          </a:prstGeom>
        </p:spPr>
      </p:pic>
      <p:pic>
        <p:nvPicPr>
          <p:cNvPr id="11" name="Immagine 10" descr="Immagine che contiene testo, bigliettodavisita&#10;&#10;Descrizione generata automaticamente">
            <a:extLst>
              <a:ext uri="{FF2B5EF4-FFF2-40B4-BE49-F238E27FC236}">
                <a16:creationId xmlns:a16="http://schemas.microsoft.com/office/drawing/2014/main" id="{0AD7CEF8-6C6F-B64A-B493-F4D806133E98}"/>
              </a:ext>
            </a:extLst>
          </p:cNvPr>
          <p:cNvPicPr>
            <a:picLocks noChangeAspect="1"/>
          </p:cNvPicPr>
          <p:nvPr/>
        </p:nvPicPr>
        <p:blipFill>
          <a:blip r:embed="rId3"/>
          <a:stretch>
            <a:fillRect/>
          </a:stretch>
        </p:blipFill>
        <p:spPr>
          <a:xfrm>
            <a:off x="869036" y="2498129"/>
            <a:ext cx="3488955" cy="2945593"/>
          </a:xfrm>
          <a:prstGeom prst="rect">
            <a:avLst/>
          </a:prstGeom>
        </p:spPr>
      </p:pic>
      <p:pic>
        <p:nvPicPr>
          <p:cNvPr id="4" name="Segnaposto contenuto 4" descr="Immagine che contiene screenshot&#10;&#10;Descrizione generata automaticamente">
            <a:extLst>
              <a:ext uri="{FF2B5EF4-FFF2-40B4-BE49-F238E27FC236}">
                <a16:creationId xmlns:a16="http://schemas.microsoft.com/office/drawing/2014/main" id="{BA230DD6-0CEE-EC4C-AE8D-C9D82338F16A}"/>
              </a:ext>
            </a:extLst>
          </p:cNvPr>
          <p:cNvPicPr>
            <a:picLocks noChangeAspect="1"/>
          </p:cNvPicPr>
          <p:nvPr/>
        </p:nvPicPr>
        <p:blipFill>
          <a:blip r:embed="rId4"/>
          <a:stretch>
            <a:fillRect/>
          </a:stretch>
        </p:blipFill>
        <p:spPr>
          <a:xfrm>
            <a:off x="2811601" y="1912263"/>
            <a:ext cx="6112382" cy="4318443"/>
          </a:xfrm>
          <a:prstGeom prst="rect">
            <a:avLst/>
          </a:prstGeom>
        </p:spPr>
      </p:pic>
      <p:sp>
        <p:nvSpPr>
          <p:cNvPr id="5" name="Rettangolo 4">
            <a:extLst>
              <a:ext uri="{FF2B5EF4-FFF2-40B4-BE49-F238E27FC236}">
                <a16:creationId xmlns:a16="http://schemas.microsoft.com/office/drawing/2014/main" id="{97276216-76BE-E146-A5A4-024B2887DFB1}"/>
              </a:ext>
            </a:extLst>
          </p:cNvPr>
          <p:cNvSpPr/>
          <p:nvPr/>
        </p:nvSpPr>
        <p:spPr>
          <a:xfrm>
            <a:off x="3113909" y="5237093"/>
            <a:ext cx="1928191" cy="5168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ttangolo 5">
            <a:extLst>
              <a:ext uri="{FF2B5EF4-FFF2-40B4-BE49-F238E27FC236}">
                <a16:creationId xmlns:a16="http://schemas.microsoft.com/office/drawing/2014/main" id="{E7BC26E0-C844-6844-9E73-1FF79C6D34BE}"/>
              </a:ext>
            </a:extLst>
          </p:cNvPr>
          <p:cNvSpPr/>
          <p:nvPr/>
        </p:nvSpPr>
        <p:spPr>
          <a:xfrm>
            <a:off x="8113291" y="2265293"/>
            <a:ext cx="810692" cy="34886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asellaDiTesto 11">
            <a:extLst>
              <a:ext uri="{FF2B5EF4-FFF2-40B4-BE49-F238E27FC236}">
                <a16:creationId xmlns:a16="http://schemas.microsoft.com/office/drawing/2014/main" id="{90DD85AC-2B17-9B40-B240-038E5CAC9A5F}"/>
              </a:ext>
            </a:extLst>
          </p:cNvPr>
          <p:cNvSpPr txBox="1"/>
          <p:nvPr/>
        </p:nvSpPr>
        <p:spPr>
          <a:xfrm>
            <a:off x="3112213" y="4867761"/>
            <a:ext cx="1929887" cy="369332"/>
          </a:xfrm>
          <a:prstGeom prst="rect">
            <a:avLst/>
          </a:prstGeom>
          <a:noFill/>
        </p:spPr>
        <p:txBody>
          <a:bodyPr wrap="none" rtlCol="0">
            <a:spAutoFit/>
          </a:bodyPr>
          <a:lstStyle/>
          <a:p>
            <a:r>
              <a:rPr lang="it-IT" dirty="0" err="1">
                <a:solidFill>
                  <a:srgbClr val="FF0000"/>
                </a:solidFill>
              </a:rPr>
              <a:t>Mobile’s</a:t>
            </a:r>
            <a:r>
              <a:rPr lang="it-IT" dirty="0">
                <a:solidFill>
                  <a:srgbClr val="FF0000"/>
                </a:solidFill>
              </a:rPr>
              <a:t> Yesterday</a:t>
            </a:r>
          </a:p>
        </p:txBody>
      </p:sp>
      <p:sp>
        <p:nvSpPr>
          <p:cNvPr id="13" name="CasellaDiTesto 12">
            <a:extLst>
              <a:ext uri="{FF2B5EF4-FFF2-40B4-BE49-F238E27FC236}">
                <a16:creationId xmlns:a16="http://schemas.microsoft.com/office/drawing/2014/main" id="{02FDD121-157E-4A4E-A3FC-7F108F51C4DB}"/>
              </a:ext>
            </a:extLst>
          </p:cNvPr>
          <p:cNvSpPr txBox="1"/>
          <p:nvPr/>
        </p:nvSpPr>
        <p:spPr>
          <a:xfrm>
            <a:off x="6470655" y="2206866"/>
            <a:ext cx="1572418" cy="369332"/>
          </a:xfrm>
          <a:prstGeom prst="rect">
            <a:avLst/>
          </a:prstGeom>
          <a:noFill/>
        </p:spPr>
        <p:txBody>
          <a:bodyPr wrap="none" rtlCol="0">
            <a:spAutoFit/>
          </a:bodyPr>
          <a:lstStyle/>
          <a:p>
            <a:r>
              <a:rPr lang="it-IT" dirty="0" err="1">
                <a:solidFill>
                  <a:srgbClr val="FF0000"/>
                </a:solidFill>
              </a:rPr>
              <a:t>Mobile’s</a:t>
            </a:r>
            <a:r>
              <a:rPr lang="it-IT" dirty="0">
                <a:solidFill>
                  <a:srgbClr val="FF0000"/>
                </a:solidFill>
              </a:rPr>
              <a:t> </a:t>
            </a:r>
            <a:r>
              <a:rPr lang="it-IT" dirty="0" err="1">
                <a:solidFill>
                  <a:srgbClr val="FF0000"/>
                </a:solidFill>
              </a:rPr>
              <a:t>Today</a:t>
            </a:r>
            <a:endParaRPr lang="it-IT" dirty="0">
              <a:solidFill>
                <a:srgbClr val="FF0000"/>
              </a:solidFill>
            </a:endParaRPr>
          </a:p>
        </p:txBody>
      </p:sp>
      <p:sp>
        <p:nvSpPr>
          <p:cNvPr id="14" name="Rettangolo 13">
            <a:extLst>
              <a:ext uri="{FF2B5EF4-FFF2-40B4-BE49-F238E27FC236}">
                <a16:creationId xmlns:a16="http://schemas.microsoft.com/office/drawing/2014/main" id="{661E2D05-A303-2846-B027-85402634E4D5}"/>
              </a:ext>
            </a:extLst>
          </p:cNvPr>
          <p:cNvSpPr/>
          <p:nvPr/>
        </p:nvSpPr>
        <p:spPr>
          <a:xfrm rot="20325875">
            <a:off x="-102186" y="2825673"/>
            <a:ext cx="12396372" cy="1372913"/>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rgbClr val="FF0000"/>
                </a:solidFill>
              </a:rPr>
              <a:t>Could the </a:t>
            </a:r>
            <a:r>
              <a:rPr lang="en-US" sz="4000" i="1" dirty="0">
                <a:solidFill>
                  <a:srgbClr val="FF0000"/>
                </a:solidFill>
              </a:rPr>
              <a:t>future</a:t>
            </a:r>
            <a:r>
              <a:rPr lang="en-US" sz="4000" dirty="0">
                <a:solidFill>
                  <a:srgbClr val="FF0000"/>
                </a:solidFill>
              </a:rPr>
              <a:t> of IoT OSes be the </a:t>
            </a:r>
            <a:r>
              <a:rPr lang="en-US" sz="4000" i="1" dirty="0">
                <a:solidFill>
                  <a:srgbClr val="FF0000"/>
                </a:solidFill>
              </a:rPr>
              <a:t>present</a:t>
            </a:r>
            <a:r>
              <a:rPr lang="en-US" sz="4000" dirty="0">
                <a:solidFill>
                  <a:srgbClr val="FF0000"/>
                </a:solidFill>
              </a:rPr>
              <a:t> of Mobile OSes?</a:t>
            </a:r>
          </a:p>
        </p:txBody>
      </p:sp>
    </p:spTree>
    <p:extLst>
      <p:ext uri="{BB962C8B-B14F-4D97-AF65-F5344CB8AC3E}">
        <p14:creationId xmlns:p14="http://schemas.microsoft.com/office/powerpoint/2010/main" val="2538754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500" fill="hold"/>
                                        <p:tgtEl>
                                          <p:spTgt spid="13"/>
                                        </p:tgtEl>
                                        <p:attrNameLst>
                                          <p:attrName>ppt_x</p:attrName>
                                        </p:attrNameLst>
                                      </p:cBhvr>
                                      <p:tavLst>
                                        <p:tav tm="0">
                                          <p:val>
                                            <p:strVal val="#ppt_x"/>
                                          </p:val>
                                        </p:tav>
                                        <p:tav tm="100000">
                                          <p:val>
                                            <p:strVal val="#ppt_x"/>
                                          </p:val>
                                        </p:tav>
                                      </p:tavLst>
                                    </p:anim>
                                    <p:anim calcmode="lin" valueType="num">
                                      <p:cBhvr additive="base">
                                        <p:cTn id="20" dur="500" fill="hold"/>
                                        <p:tgtEl>
                                          <p:spTgt spid="13"/>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additive="base">
                                        <p:cTn id="23" dur="500" fill="hold"/>
                                        <p:tgtEl>
                                          <p:spTgt spid="6"/>
                                        </p:tgtEl>
                                        <p:attrNameLst>
                                          <p:attrName>ppt_x</p:attrName>
                                        </p:attrNameLst>
                                      </p:cBhvr>
                                      <p:tavLst>
                                        <p:tav tm="0">
                                          <p:val>
                                            <p:strVal val="#ppt_x"/>
                                          </p:val>
                                        </p:tav>
                                        <p:tav tm="100000">
                                          <p:val>
                                            <p:strVal val="#ppt_x"/>
                                          </p:val>
                                        </p:tav>
                                      </p:tavLst>
                                    </p:anim>
                                    <p:anim calcmode="lin" valueType="num">
                                      <p:cBhvr additive="base">
                                        <p:cTn id="24" dur="500" fill="hold"/>
                                        <p:tgtEl>
                                          <p:spTgt spid="6"/>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4"/>
                                        </p:tgtEl>
                                        <p:attrNameLst>
                                          <p:attrName>style.visibility</p:attrName>
                                        </p:attrNameLst>
                                      </p:cBhvr>
                                      <p:to>
                                        <p:strVal val="visible"/>
                                      </p:to>
                                    </p:set>
                                    <p:anim calcmode="lin" valueType="num">
                                      <p:cBhvr additive="base">
                                        <p:cTn id="27" dur="500" fill="hold"/>
                                        <p:tgtEl>
                                          <p:spTgt spid="4"/>
                                        </p:tgtEl>
                                        <p:attrNameLst>
                                          <p:attrName>ppt_x</p:attrName>
                                        </p:attrNameLst>
                                      </p:cBhvr>
                                      <p:tavLst>
                                        <p:tav tm="0">
                                          <p:val>
                                            <p:strVal val="#ppt_x"/>
                                          </p:val>
                                        </p:tav>
                                        <p:tav tm="100000">
                                          <p:val>
                                            <p:strVal val="#ppt_x"/>
                                          </p:val>
                                        </p:tav>
                                      </p:tavLst>
                                    </p:anim>
                                    <p:anim calcmode="lin" valueType="num">
                                      <p:cBhvr additive="base">
                                        <p:cTn id="28" dur="500" fill="hold"/>
                                        <p:tgtEl>
                                          <p:spTgt spid="4"/>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5"/>
                                        </p:tgtEl>
                                        <p:attrNameLst>
                                          <p:attrName>style.visibility</p:attrName>
                                        </p:attrNameLst>
                                      </p:cBhvr>
                                      <p:to>
                                        <p:strVal val="visible"/>
                                      </p:to>
                                    </p:set>
                                    <p:anim calcmode="lin" valueType="num">
                                      <p:cBhvr additive="base">
                                        <p:cTn id="31" dur="500" fill="hold"/>
                                        <p:tgtEl>
                                          <p:spTgt spid="5"/>
                                        </p:tgtEl>
                                        <p:attrNameLst>
                                          <p:attrName>ppt_x</p:attrName>
                                        </p:attrNameLst>
                                      </p:cBhvr>
                                      <p:tavLst>
                                        <p:tav tm="0">
                                          <p:val>
                                            <p:strVal val="#ppt_x"/>
                                          </p:val>
                                        </p:tav>
                                        <p:tav tm="100000">
                                          <p:val>
                                            <p:strVal val="#ppt_x"/>
                                          </p:val>
                                        </p:tav>
                                      </p:tavLst>
                                    </p:anim>
                                    <p:anim calcmode="lin" valueType="num">
                                      <p:cBhvr additive="base">
                                        <p:cTn id="32" dur="500" fill="hold"/>
                                        <p:tgtEl>
                                          <p:spTgt spid="5"/>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anim calcmode="lin" valueType="num">
                                      <p:cBhvr additive="base">
                                        <p:cTn id="35" dur="500" fill="hold"/>
                                        <p:tgtEl>
                                          <p:spTgt spid="12"/>
                                        </p:tgtEl>
                                        <p:attrNameLst>
                                          <p:attrName>ppt_x</p:attrName>
                                        </p:attrNameLst>
                                      </p:cBhvr>
                                      <p:tavLst>
                                        <p:tav tm="0">
                                          <p:val>
                                            <p:strVal val="#ppt_x"/>
                                          </p:val>
                                        </p:tav>
                                        <p:tav tm="100000">
                                          <p:val>
                                            <p:strVal val="#ppt_x"/>
                                          </p:val>
                                        </p:tav>
                                      </p:tavLst>
                                    </p:anim>
                                    <p:anim calcmode="lin" valueType="num">
                                      <p:cBhvr additive="base">
                                        <p:cTn id="36"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14"/>
                                        </p:tgtEl>
                                        <p:attrNameLst>
                                          <p:attrName>style.visibility</p:attrName>
                                        </p:attrNameLst>
                                      </p:cBhvr>
                                      <p:to>
                                        <p:strVal val="visible"/>
                                      </p:to>
                                    </p:set>
                                    <p:anim calcmode="lin" valueType="num">
                                      <p:cBhvr additive="base">
                                        <p:cTn id="41" dur="500" fill="hold"/>
                                        <p:tgtEl>
                                          <p:spTgt spid="14"/>
                                        </p:tgtEl>
                                        <p:attrNameLst>
                                          <p:attrName>ppt_x</p:attrName>
                                        </p:attrNameLst>
                                      </p:cBhvr>
                                      <p:tavLst>
                                        <p:tav tm="0">
                                          <p:val>
                                            <p:strVal val="#ppt_x"/>
                                          </p:val>
                                        </p:tav>
                                        <p:tav tm="100000">
                                          <p:val>
                                            <p:strVal val="#ppt_x"/>
                                          </p:val>
                                        </p:tav>
                                      </p:tavLst>
                                    </p:anim>
                                    <p:anim calcmode="lin" valueType="num">
                                      <p:cBhvr additive="base">
                                        <p:cTn id="4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12" grpId="0"/>
      <p:bldP spid="13" grpId="0"/>
      <p:bldP spid="1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descr="Immagine che contiene screenshot&#10;&#10;Descrizione generata automaticamente">
            <a:extLst>
              <a:ext uri="{FF2B5EF4-FFF2-40B4-BE49-F238E27FC236}">
                <a16:creationId xmlns:a16="http://schemas.microsoft.com/office/drawing/2014/main" id="{D66D4C29-36AE-1D43-89A2-9F2A4ABF34A2}"/>
              </a:ext>
            </a:extLst>
          </p:cNvPr>
          <p:cNvPicPr>
            <a:picLocks noChangeAspect="1"/>
          </p:cNvPicPr>
          <p:nvPr/>
        </p:nvPicPr>
        <p:blipFill>
          <a:blip r:embed="rId2"/>
          <a:stretch>
            <a:fillRect/>
          </a:stretch>
        </p:blipFill>
        <p:spPr>
          <a:xfrm>
            <a:off x="1263302" y="1750978"/>
            <a:ext cx="9662220" cy="4640094"/>
          </a:xfrm>
          <a:prstGeom prst="rect">
            <a:avLst/>
          </a:prstGeom>
        </p:spPr>
      </p:pic>
      <p:sp>
        <p:nvSpPr>
          <p:cNvPr id="2" name="Titolo 1">
            <a:extLst>
              <a:ext uri="{FF2B5EF4-FFF2-40B4-BE49-F238E27FC236}">
                <a16:creationId xmlns:a16="http://schemas.microsoft.com/office/drawing/2014/main" id="{C628F8E9-319B-7F4F-A819-29AA40D88BBF}"/>
              </a:ext>
            </a:extLst>
          </p:cNvPr>
          <p:cNvSpPr>
            <a:spLocks noGrp="1"/>
          </p:cNvSpPr>
          <p:nvPr>
            <p:ph type="title"/>
          </p:nvPr>
        </p:nvSpPr>
        <p:spPr>
          <a:xfrm>
            <a:off x="1141413" y="0"/>
            <a:ext cx="9905998" cy="1478570"/>
          </a:xfrm>
        </p:spPr>
        <p:txBody>
          <a:bodyPr/>
          <a:lstStyle/>
          <a:p>
            <a:r>
              <a:rPr lang="en-US" dirty="0"/>
              <a:t>Mobile apps vs. IoT Apps: Myths or Truths</a:t>
            </a:r>
            <a:endParaRPr lang="it-IT" dirty="0"/>
          </a:p>
        </p:txBody>
      </p:sp>
      <p:sp>
        <p:nvSpPr>
          <p:cNvPr id="3" name="Segnaposto contenuto 2">
            <a:extLst>
              <a:ext uri="{FF2B5EF4-FFF2-40B4-BE49-F238E27FC236}">
                <a16:creationId xmlns:a16="http://schemas.microsoft.com/office/drawing/2014/main" id="{FF658A6F-95A6-B74A-9689-EE396836D1C9}"/>
              </a:ext>
            </a:extLst>
          </p:cNvPr>
          <p:cNvSpPr>
            <a:spLocks noGrp="1"/>
          </p:cNvSpPr>
          <p:nvPr>
            <p:ph idx="1"/>
          </p:nvPr>
        </p:nvSpPr>
        <p:spPr>
          <a:xfrm>
            <a:off x="1141413" y="1213323"/>
            <a:ext cx="9905999" cy="3541714"/>
          </a:xfrm>
        </p:spPr>
        <p:txBody>
          <a:bodyPr/>
          <a:lstStyle/>
          <a:p>
            <a:r>
              <a:rPr lang="en-US" dirty="0"/>
              <a:t>Claim 2: IoT apps are “technologically different” from Mobile apps </a:t>
            </a:r>
          </a:p>
          <a:p>
            <a:endParaRPr lang="it-IT" dirty="0"/>
          </a:p>
        </p:txBody>
      </p:sp>
      <p:pic>
        <p:nvPicPr>
          <p:cNvPr id="14" name="Immagine 13">
            <a:extLst>
              <a:ext uri="{FF2B5EF4-FFF2-40B4-BE49-F238E27FC236}">
                <a16:creationId xmlns:a16="http://schemas.microsoft.com/office/drawing/2014/main" id="{3B65B70D-709E-7741-842D-52AB7E312B88}"/>
              </a:ext>
            </a:extLst>
          </p:cNvPr>
          <p:cNvPicPr>
            <a:picLocks noChangeAspect="1"/>
          </p:cNvPicPr>
          <p:nvPr/>
        </p:nvPicPr>
        <p:blipFill>
          <a:blip r:embed="rId3"/>
          <a:stretch>
            <a:fillRect/>
          </a:stretch>
        </p:blipFill>
        <p:spPr>
          <a:xfrm>
            <a:off x="2580083" y="3970406"/>
            <a:ext cx="452650" cy="538129"/>
          </a:xfrm>
          <a:prstGeom prst="rect">
            <a:avLst/>
          </a:prstGeom>
        </p:spPr>
      </p:pic>
      <p:pic>
        <p:nvPicPr>
          <p:cNvPr id="16" name="Immagine 15">
            <a:extLst>
              <a:ext uri="{FF2B5EF4-FFF2-40B4-BE49-F238E27FC236}">
                <a16:creationId xmlns:a16="http://schemas.microsoft.com/office/drawing/2014/main" id="{3F629722-2B34-2248-8475-F3107CC50DA8}"/>
              </a:ext>
            </a:extLst>
          </p:cNvPr>
          <p:cNvPicPr>
            <a:picLocks noChangeAspect="1"/>
          </p:cNvPicPr>
          <p:nvPr/>
        </p:nvPicPr>
        <p:blipFill>
          <a:blip r:embed="rId4"/>
          <a:stretch>
            <a:fillRect/>
          </a:stretch>
        </p:blipFill>
        <p:spPr>
          <a:xfrm>
            <a:off x="2013007" y="4705618"/>
            <a:ext cx="490436" cy="576143"/>
          </a:xfrm>
          <a:prstGeom prst="rect">
            <a:avLst/>
          </a:prstGeom>
        </p:spPr>
      </p:pic>
      <p:pic>
        <p:nvPicPr>
          <p:cNvPr id="17" name="Immagine 16">
            <a:extLst>
              <a:ext uri="{FF2B5EF4-FFF2-40B4-BE49-F238E27FC236}">
                <a16:creationId xmlns:a16="http://schemas.microsoft.com/office/drawing/2014/main" id="{2EAADCB7-2512-2246-BE6C-838321AC24D9}"/>
              </a:ext>
            </a:extLst>
          </p:cNvPr>
          <p:cNvPicPr>
            <a:picLocks noChangeAspect="1"/>
          </p:cNvPicPr>
          <p:nvPr/>
        </p:nvPicPr>
        <p:blipFill>
          <a:blip r:embed="rId4"/>
          <a:stretch>
            <a:fillRect/>
          </a:stretch>
        </p:blipFill>
        <p:spPr>
          <a:xfrm>
            <a:off x="2625333" y="4708839"/>
            <a:ext cx="490436" cy="576143"/>
          </a:xfrm>
          <a:prstGeom prst="rect">
            <a:avLst/>
          </a:prstGeom>
        </p:spPr>
      </p:pic>
      <p:pic>
        <p:nvPicPr>
          <p:cNvPr id="18" name="Immagine 17">
            <a:extLst>
              <a:ext uri="{FF2B5EF4-FFF2-40B4-BE49-F238E27FC236}">
                <a16:creationId xmlns:a16="http://schemas.microsoft.com/office/drawing/2014/main" id="{8025C824-A5BC-7449-8065-2D9BA090AB28}"/>
              </a:ext>
            </a:extLst>
          </p:cNvPr>
          <p:cNvPicPr>
            <a:picLocks noChangeAspect="1"/>
          </p:cNvPicPr>
          <p:nvPr/>
        </p:nvPicPr>
        <p:blipFill>
          <a:blip r:embed="rId3"/>
          <a:stretch>
            <a:fillRect/>
          </a:stretch>
        </p:blipFill>
        <p:spPr>
          <a:xfrm>
            <a:off x="3154622" y="3970406"/>
            <a:ext cx="452650" cy="538129"/>
          </a:xfrm>
          <a:prstGeom prst="rect">
            <a:avLst/>
          </a:prstGeom>
        </p:spPr>
      </p:pic>
      <p:pic>
        <p:nvPicPr>
          <p:cNvPr id="19" name="Immagine 18">
            <a:extLst>
              <a:ext uri="{FF2B5EF4-FFF2-40B4-BE49-F238E27FC236}">
                <a16:creationId xmlns:a16="http://schemas.microsoft.com/office/drawing/2014/main" id="{18186959-3520-1B47-85D7-B41D64188154}"/>
              </a:ext>
            </a:extLst>
          </p:cNvPr>
          <p:cNvPicPr>
            <a:picLocks noChangeAspect="1"/>
          </p:cNvPicPr>
          <p:nvPr/>
        </p:nvPicPr>
        <p:blipFill>
          <a:blip r:embed="rId4"/>
          <a:stretch>
            <a:fillRect/>
          </a:stretch>
        </p:blipFill>
        <p:spPr>
          <a:xfrm>
            <a:off x="3199872" y="4708839"/>
            <a:ext cx="490436" cy="576143"/>
          </a:xfrm>
          <a:prstGeom prst="rect">
            <a:avLst/>
          </a:prstGeom>
        </p:spPr>
      </p:pic>
      <p:pic>
        <p:nvPicPr>
          <p:cNvPr id="20" name="Immagine 19">
            <a:extLst>
              <a:ext uri="{FF2B5EF4-FFF2-40B4-BE49-F238E27FC236}">
                <a16:creationId xmlns:a16="http://schemas.microsoft.com/office/drawing/2014/main" id="{4C2BD091-3CD6-4F4D-A89D-91402923DCEF}"/>
              </a:ext>
            </a:extLst>
          </p:cNvPr>
          <p:cNvPicPr>
            <a:picLocks noChangeAspect="1"/>
          </p:cNvPicPr>
          <p:nvPr/>
        </p:nvPicPr>
        <p:blipFill>
          <a:blip r:embed="rId3"/>
          <a:stretch>
            <a:fillRect/>
          </a:stretch>
        </p:blipFill>
        <p:spPr>
          <a:xfrm>
            <a:off x="3729161" y="3970405"/>
            <a:ext cx="452650" cy="538129"/>
          </a:xfrm>
          <a:prstGeom prst="rect">
            <a:avLst/>
          </a:prstGeom>
        </p:spPr>
      </p:pic>
      <p:pic>
        <p:nvPicPr>
          <p:cNvPr id="21" name="Immagine 20">
            <a:extLst>
              <a:ext uri="{FF2B5EF4-FFF2-40B4-BE49-F238E27FC236}">
                <a16:creationId xmlns:a16="http://schemas.microsoft.com/office/drawing/2014/main" id="{FBEABC70-BC21-0C4A-B1F0-BBC588172130}"/>
              </a:ext>
            </a:extLst>
          </p:cNvPr>
          <p:cNvPicPr>
            <a:picLocks noChangeAspect="1"/>
          </p:cNvPicPr>
          <p:nvPr/>
        </p:nvPicPr>
        <p:blipFill>
          <a:blip r:embed="rId3"/>
          <a:stretch>
            <a:fillRect/>
          </a:stretch>
        </p:blipFill>
        <p:spPr>
          <a:xfrm>
            <a:off x="4330967" y="3967185"/>
            <a:ext cx="452650" cy="538129"/>
          </a:xfrm>
          <a:prstGeom prst="rect">
            <a:avLst/>
          </a:prstGeom>
        </p:spPr>
      </p:pic>
      <p:pic>
        <p:nvPicPr>
          <p:cNvPr id="22" name="Immagine 21">
            <a:extLst>
              <a:ext uri="{FF2B5EF4-FFF2-40B4-BE49-F238E27FC236}">
                <a16:creationId xmlns:a16="http://schemas.microsoft.com/office/drawing/2014/main" id="{96D482E1-AE79-4941-A0A5-27FA09687566}"/>
              </a:ext>
            </a:extLst>
          </p:cNvPr>
          <p:cNvPicPr>
            <a:picLocks noChangeAspect="1"/>
          </p:cNvPicPr>
          <p:nvPr/>
        </p:nvPicPr>
        <p:blipFill>
          <a:blip r:embed="rId4"/>
          <a:stretch>
            <a:fillRect/>
          </a:stretch>
        </p:blipFill>
        <p:spPr>
          <a:xfrm>
            <a:off x="4376217" y="4705618"/>
            <a:ext cx="490436" cy="576143"/>
          </a:xfrm>
          <a:prstGeom prst="rect">
            <a:avLst/>
          </a:prstGeom>
        </p:spPr>
      </p:pic>
      <p:pic>
        <p:nvPicPr>
          <p:cNvPr id="23" name="Immagine 22">
            <a:extLst>
              <a:ext uri="{FF2B5EF4-FFF2-40B4-BE49-F238E27FC236}">
                <a16:creationId xmlns:a16="http://schemas.microsoft.com/office/drawing/2014/main" id="{DC06A1F8-7D5C-CE4D-825B-E0C07B39B748}"/>
              </a:ext>
            </a:extLst>
          </p:cNvPr>
          <p:cNvPicPr>
            <a:picLocks noChangeAspect="1"/>
          </p:cNvPicPr>
          <p:nvPr/>
        </p:nvPicPr>
        <p:blipFill>
          <a:blip r:embed="rId4"/>
          <a:stretch>
            <a:fillRect/>
          </a:stretch>
        </p:blipFill>
        <p:spPr>
          <a:xfrm>
            <a:off x="6674937" y="4154185"/>
            <a:ext cx="490436" cy="576143"/>
          </a:xfrm>
          <a:prstGeom prst="rect">
            <a:avLst/>
          </a:prstGeom>
        </p:spPr>
      </p:pic>
      <p:pic>
        <p:nvPicPr>
          <p:cNvPr id="24" name="Immagine 23">
            <a:extLst>
              <a:ext uri="{FF2B5EF4-FFF2-40B4-BE49-F238E27FC236}">
                <a16:creationId xmlns:a16="http://schemas.microsoft.com/office/drawing/2014/main" id="{9878E163-C0EB-3A43-8686-E0117EE88249}"/>
              </a:ext>
            </a:extLst>
          </p:cNvPr>
          <p:cNvPicPr>
            <a:picLocks noChangeAspect="1"/>
          </p:cNvPicPr>
          <p:nvPr/>
        </p:nvPicPr>
        <p:blipFill>
          <a:blip r:embed="rId4"/>
          <a:stretch>
            <a:fillRect/>
          </a:stretch>
        </p:blipFill>
        <p:spPr>
          <a:xfrm>
            <a:off x="5498592" y="3866113"/>
            <a:ext cx="490436" cy="576143"/>
          </a:xfrm>
          <a:prstGeom prst="rect">
            <a:avLst/>
          </a:prstGeom>
        </p:spPr>
      </p:pic>
      <p:pic>
        <p:nvPicPr>
          <p:cNvPr id="25" name="Immagine 24">
            <a:extLst>
              <a:ext uri="{FF2B5EF4-FFF2-40B4-BE49-F238E27FC236}">
                <a16:creationId xmlns:a16="http://schemas.microsoft.com/office/drawing/2014/main" id="{F8D4444F-107E-F440-BCD0-BB1798056450}"/>
              </a:ext>
            </a:extLst>
          </p:cNvPr>
          <p:cNvPicPr>
            <a:picLocks noChangeAspect="1"/>
          </p:cNvPicPr>
          <p:nvPr/>
        </p:nvPicPr>
        <p:blipFill>
          <a:blip r:embed="rId3"/>
          <a:stretch>
            <a:fillRect/>
          </a:stretch>
        </p:blipFill>
        <p:spPr>
          <a:xfrm>
            <a:off x="5517485" y="3191780"/>
            <a:ext cx="452650" cy="538129"/>
          </a:xfrm>
          <a:prstGeom prst="rect">
            <a:avLst/>
          </a:prstGeom>
        </p:spPr>
      </p:pic>
      <p:pic>
        <p:nvPicPr>
          <p:cNvPr id="26" name="Immagine 25">
            <a:extLst>
              <a:ext uri="{FF2B5EF4-FFF2-40B4-BE49-F238E27FC236}">
                <a16:creationId xmlns:a16="http://schemas.microsoft.com/office/drawing/2014/main" id="{A8CC9E2C-5C00-B944-941E-F7AA61D373B8}"/>
              </a:ext>
            </a:extLst>
          </p:cNvPr>
          <p:cNvPicPr>
            <a:picLocks noChangeAspect="1"/>
          </p:cNvPicPr>
          <p:nvPr/>
        </p:nvPicPr>
        <p:blipFill>
          <a:blip r:embed="rId3"/>
          <a:stretch>
            <a:fillRect/>
          </a:stretch>
        </p:blipFill>
        <p:spPr>
          <a:xfrm>
            <a:off x="9056693" y="4154184"/>
            <a:ext cx="452650" cy="538129"/>
          </a:xfrm>
          <a:prstGeom prst="rect">
            <a:avLst/>
          </a:prstGeom>
        </p:spPr>
      </p:pic>
      <p:pic>
        <p:nvPicPr>
          <p:cNvPr id="27" name="Immagine 26">
            <a:extLst>
              <a:ext uri="{FF2B5EF4-FFF2-40B4-BE49-F238E27FC236}">
                <a16:creationId xmlns:a16="http://schemas.microsoft.com/office/drawing/2014/main" id="{13AC0B35-1B54-E24D-AA10-475886FD8EAF}"/>
              </a:ext>
            </a:extLst>
          </p:cNvPr>
          <p:cNvPicPr>
            <a:picLocks noChangeAspect="1"/>
          </p:cNvPicPr>
          <p:nvPr/>
        </p:nvPicPr>
        <p:blipFill>
          <a:blip r:embed="rId4"/>
          <a:stretch>
            <a:fillRect/>
          </a:stretch>
        </p:blipFill>
        <p:spPr>
          <a:xfrm>
            <a:off x="6123557" y="3866113"/>
            <a:ext cx="490436" cy="576143"/>
          </a:xfrm>
          <a:prstGeom prst="rect">
            <a:avLst/>
          </a:prstGeom>
        </p:spPr>
      </p:pic>
      <p:pic>
        <p:nvPicPr>
          <p:cNvPr id="28" name="Immagine 27">
            <a:extLst>
              <a:ext uri="{FF2B5EF4-FFF2-40B4-BE49-F238E27FC236}">
                <a16:creationId xmlns:a16="http://schemas.microsoft.com/office/drawing/2014/main" id="{D715DE06-9ACA-F149-87D6-6B70D89A3BB0}"/>
              </a:ext>
            </a:extLst>
          </p:cNvPr>
          <p:cNvPicPr>
            <a:picLocks noChangeAspect="1"/>
          </p:cNvPicPr>
          <p:nvPr/>
        </p:nvPicPr>
        <p:blipFill>
          <a:blip r:embed="rId3"/>
          <a:stretch>
            <a:fillRect/>
          </a:stretch>
        </p:blipFill>
        <p:spPr>
          <a:xfrm>
            <a:off x="6142450" y="3191780"/>
            <a:ext cx="452650" cy="538129"/>
          </a:xfrm>
          <a:prstGeom prst="rect">
            <a:avLst/>
          </a:prstGeom>
        </p:spPr>
      </p:pic>
      <p:pic>
        <p:nvPicPr>
          <p:cNvPr id="29" name="Immagine 28">
            <a:extLst>
              <a:ext uri="{FF2B5EF4-FFF2-40B4-BE49-F238E27FC236}">
                <a16:creationId xmlns:a16="http://schemas.microsoft.com/office/drawing/2014/main" id="{D72AC151-1E5A-3A49-B342-873A06D10592}"/>
              </a:ext>
            </a:extLst>
          </p:cNvPr>
          <p:cNvPicPr>
            <a:picLocks noChangeAspect="1"/>
          </p:cNvPicPr>
          <p:nvPr/>
        </p:nvPicPr>
        <p:blipFill>
          <a:blip r:embed="rId4"/>
          <a:stretch>
            <a:fillRect/>
          </a:stretch>
        </p:blipFill>
        <p:spPr>
          <a:xfrm>
            <a:off x="7294146" y="4154185"/>
            <a:ext cx="490436" cy="576143"/>
          </a:xfrm>
          <a:prstGeom prst="rect">
            <a:avLst/>
          </a:prstGeom>
        </p:spPr>
      </p:pic>
      <p:pic>
        <p:nvPicPr>
          <p:cNvPr id="30" name="Immagine 29">
            <a:extLst>
              <a:ext uri="{FF2B5EF4-FFF2-40B4-BE49-F238E27FC236}">
                <a16:creationId xmlns:a16="http://schemas.microsoft.com/office/drawing/2014/main" id="{26896042-8866-494D-AE4E-1ED2C76D0E2E}"/>
              </a:ext>
            </a:extLst>
          </p:cNvPr>
          <p:cNvPicPr>
            <a:picLocks noChangeAspect="1"/>
          </p:cNvPicPr>
          <p:nvPr/>
        </p:nvPicPr>
        <p:blipFill>
          <a:blip r:embed="rId4"/>
          <a:stretch>
            <a:fillRect/>
          </a:stretch>
        </p:blipFill>
        <p:spPr>
          <a:xfrm>
            <a:off x="9657009" y="4178894"/>
            <a:ext cx="490436" cy="576143"/>
          </a:xfrm>
          <a:prstGeom prst="rect">
            <a:avLst/>
          </a:prstGeom>
        </p:spPr>
      </p:pic>
      <p:pic>
        <p:nvPicPr>
          <p:cNvPr id="31" name="Immagine 30">
            <a:extLst>
              <a:ext uri="{FF2B5EF4-FFF2-40B4-BE49-F238E27FC236}">
                <a16:creationId xmlns:a16="http://schemas.microsoft.com/office/drawing/2014/main" id="{64CF1D39-75C4-3647-9562-318F8F478AE9}"/>
              </a:ext>
            </a:extLst>
          </p:cNvPr>
          <p:cNvPicPr>
            <a:picLocks noChangeAspect="1"/>
          </p:cNvPicPr>
          <p:nvPr/>
        </p:nvPicPr>
        <p:blipFill>
          <a:blip r:embed="rId3"/>
          <a:stretch>
            <a:fillRect/>
          </a:stretch>
        </p:blipFill>
        <p:spPr>
          <a:xfrm>
            <a:off x="9675902" y="3504561"/>
            <a:ext cx="452650" cy="538129"/>
          </a:xfrm>
          <a:prstGeom prst="rect">
            <a:avLst/>
          </a:prstGeom>
        </p:spPr>
      </p:pic>
      <p:pic>
        <p:nvPicPr>
          <p:cNvPr id="32" name="Immagine 31">
            <a:extLst>
              <a:ext uri="{FF2B5EF4-FFF2-40B4-BE49-F238E27FC236}">
                <a16:creationId xmlns:a16="http://schemas.microsoft.com/office/drawing/2014/main" id="{04641105-2F74-BC47-87DC-0974F844FC8C}"/>
              </a:ext>
            </a:extLst>
          </p:cNvPr>
          <p:cNvPicPr>
            <a:picLocks noChangeAspect="1"/>
          </p:cNvPicPr>
          <p:nvPr/>
        </p:nvPicPr>
        <p:blipFill>
          <a:blip r:embed="rId4"/>
          <a:stretch>
            <a:fillRect/>
          </a:stretch>
        </p:blipFill>
        <p:spPr>
          <a:xfrm>
            <a:off x="10236221" y="4178894"/>
            <a:ext cx="490436" cy="576143"/>
          </a:xfrm>
          <a:prstGeom prst="rect">
            <a:avLst/>
          </a:prstGeom>
        </p:spPr>
      </p:pic>
      <p:pic>
        <p:nvPicPr>
          <p:cNvPr id="33" name="Immagine 32">
            <a:extLst>
              <a:ext uri="{FF2B5EF4-FFF2-40B4-BE49-F238E27FC236}">
                <a16:creationId xmlns:a16="http://schemas.microsoft.com/office/drawing/2014/main" id="{A3F02050-A202-4841-A4B7-CBBD0FA53093}"/>
              </a:ext>
            </a:extLst>
          </p:cNvPr>
          <p:cNvPicPr>
            <a:picLocks noChangeAspect="1"/>
          </p:cNvPicPr>
          <p:nvPr/>
        </p:nvPicPr>
        <p:blipFill>
          <a:blip r:embed="rId3"/>
          <a:stretch>
            <a:fillRect/>
          </a:stretch>
        </p:blipFill>
        <p:spPr>
          <a:xfrm>
            <a:off x="10255114" y="3504561"/>
            <a:ext cx="452650" cy="538129"/>
          </a:xfrm>
          <a:prstGeom prst="rect">
            <a:avLst/>
          </a:prstGeom>
        </p:spPr>
      </p:pic>
      <p:sp>
        <p:nvSpPr>
          <p:cNvPr id="35" name="Rettangolo 34">
            <a:extLst>
              <a:ext uri="{FF2B5EF4-FFF2-40B4-BE49-F238E27FC236}">
                <a16:creationId xmlns:a16="http://schemas.microsoft.com/office/drawing/2014/main" id="{2DD9CA64-D106-F947-B430-1765D86C0A7F}"/>
              </a:ext>
            </a:extLst>
          </p:cNvPr>
          <p:cNvSpPr/>
          <p:nvPr/>
        </p:nvSpPr>
        <p:spPr>
          <a:xfrm rot="20325875">
            <a:off x="-103774" y="2742544"/>
            <a:ext cx="12396372" cy="1372913"/>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rgbClr val="FF0000"/>
                </a:solidFill>
              </a:rPr>
              <a:t>Can we apply some analysis methodologies from mobile apps to IoT apps?</a:t>
            </a:r>
          </a:p>
        </p:txBody>
      </p:sp>
    </p:spTree>
    <p:extLst>
      <p:ext uri="{BB962C8B-B14F-4D97-AF65-F5344CB8AC3E}">
        <p14:creationId xmlns:p14="http://schemas.microsoft.com/office/powerpoint/2010/main" val="3780549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500" fill="hold"/>
                                        <p:tgtEl>
                                          <p:spTgt spid="17"/>
                                        </p:tgtEl>
                                        <p:attrNameLst>
                                          <p:attrName>ppt_x</p:attrName>
                                        </p:attrNameLst>
                                      </p:cBhvr>
                                      <p:tavLst>
                                        <p:tav tm="0">
                                          <p:val>
                                            <p:strVal val="#ppt_x"/>
                                          </p:val>
                                        </p:tav>
                                        <p:tav tm="100000">
                                          <p:val>
                                            <p:strVal val="#ppt_x"/>
                                          </p:val>
                                        </p:tav>
                                      </p:tavLst>
                                    </p:anim>
                                    <p:anim calcmode="lin" valueType="num">
                                      <p:cBhvr additive="base">
                                        <p:cTn id="12" dur="500" fill="hold"/>
                                        <p:tgtEl>
                                          <p:spTgt spid="17"/>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9"/>
                                        </p:tgtEl>
                                        <p:attrNameLst>
                                          <p:attrName>style.visibility</p:attrName>
                                        </p:attrNameLst>
                                      </p:cBhvr>
                                      <p:to>
                                        <p:strVal val="visible"/>
                                      </p:to>
                                    </p:set>
                                    <p:anim calcmode="lin" valueType="num">
                                      <p:cBhvr additive="base">
                                        <p:cTn id="15" dur="500" fill="hold"/>
                                        <p:tgtEl>
                                          <p:spTgt spid="19"/>
                                        </p:tgtEl>
                                        <p:attrNameLst>
                                          <p:attrName>ppt_x</p:attrName>
                                        </p:attrNameLst>
                                      </p:cBhvr>
                                      <p:tavLst>
                                        <p:tav tm="0">
                                          <p:val>
                                            <p:strVal val="#ppt_x"/>
                                          </p:val>
                                        </p:tav>
                                        <p:tav tm="100000">
                                          <p:val>
                                            <p:strVal val="#ppt_x"/>
                                          </p:val>
                                        </p:tav>
                                      </p:tavLst>
                                    </p:anim>
                                    <p:anim calcmode="lin" valueType="num">
                                      <p:cBhvr additive="base">
                                        <p:cTn id="16" dur="500" fill="hold"/>
                                        <p:tgtEl>
                                          <p:spTgt spid="19"/>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22"/>
                                        </p:tgtEl>
                                        <p:attrNameLst>
                                          <p:attrName>style.visibility</p:attrName>
                                        </p:attrNameLst>
                                      </p:cBhvr>
                                      <p:to>
                                        <p:strVal val="visible"/>
                                      </p:to>
                                    </p:set>
                                    <p:anim calcmode="lin" valueType="num">
                                      <p:cBhvr additive="base">
                                        <p:cTn id="19" dur="500" fill="hold"/>
                                        <p:tgtEl>
                                          <p:spTgt spid="22"/>
                                        </p:tgtEl>
                                        <p:attrNameLst>
                                          <p:attrName>ppt_x</p:attrName>
                                        </p:attrNameLst>
                                      </p:cBhvr>
                                      <p:tavLst>
                                        <p:tav tm="0">
                                          <p:val>
                                            <p:strVal val="#ppt_x"/>
                                          </p:val>
                                        </p:tav>
                                        <p:tav tm="100000">
                                          <p:val>
                                            <p:strVal val="#ppt_x"/>
                                          </p:val>
                                        </p:tav>
                                      </p:tavLst>
                                    </p:anim>
                                    <p:anim calcmode="lin" valueType="num">
                                      <p:cBhvr additive="base">
                                        <p:cTn id="20" dur="500" fill="hold"/>
                                        <p:tgtEl>
                                          <p:spTgt spid="22"/>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24"/>
                                        </p:tgtEl>
                                        <p:attrNameLst>
                                          <p:attrName>style.visibility</p:attrName>
                                        </p:attrNameLst>
                                      </p:cBhvr>
                                      <p:to>
                                        <p:strVal val="visible"/>
                                      </p:to>
                                    </p:set>
                                    <p:anim calcmode="lin" valueType="num">
                                      <p:cBhvr additive="base">
                                        <p:cTn id="23" dur="500" fill="hold"/>
                                        <p:tgtEl>
                                          <p:spTgt spid="24"/>
                                        </p:tgtEl>
                                        <p:attrNameLst>
                                          <p:attrName>ppt_x</p:attrName>
                                        </p:attrNameLst>
                                      </p:cBhvr>
                                      <p:tavLst>
                                        <p:tav tm="0">
                                          <p:val>
                                            <p:strVal val="#ppt_x"/>
                                          </p:val>
                                        </p:tav>
                                        <p:tav tm="100000">
                                          <p:val>
                                            <p:strVal val="#ppt_x"/>
                                          </p:val>
                                        </p:tav>
                                      </p:tavLst>
                                    </p:anim>
                                    <p:anim calcmode="lin" valueType="num">
                                      <p:cBhvr additive="base">
                                        <p:cTn id="24" dur="500" fill="hold"/>
                                        <p:tgtEl>
                                          <p:spTgt spid="24"/>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27"/>
                                        </p:tgtEl>
                                        <p:attrNameLst>
                                          <p:attrName>style.visibility</p:attrName>
                                        </p:attrNameLst>
                                      </p:cBhvr>
                                      <p:to>
                                        <p:strVal val="visible"/>
                                      </p:to>
                                    </p:set>
                                    <p:anim calcmode="lin" valueType="num">
                                      <p:cBhvr additive="base">
                                        <p:cTn id="27" dur="500" fill="hold"/>
                                        <p:tgtEl>
                                          <p:spTgt spid="27"/>
                                        </p:tgtEl>
                                        <p:attrNameLst>
                                          <p:attrName>ppt_x</p:attrName>
                                        </p:attrNameLst>
                                      </p:cBhvr>
                                      <p:tavLst>
                                        <p:tav tm="0">
                                          <p:val>
                                            <p:strVal val="#ppt_x"/>
                                          </p:val>
                                        </p:tav>
                                        <p:tav tm="100000">
                                          <p:val>
                                            <p:strVal val="#ppt_x"/>
                                          </p:val>
                                        </p:tav>
                                      </p:tavLst>
                                    </p:anim>
                                    <p:anim calcmode="lin" valueType="num">
                                      <p:cBhvr additive="base">
                                        <p:cTn id="28" dur="500" fill="hold"/>
                                        <p:tgtEl>
                                          <p:spTgt spid="27"/>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23"/>
                                        </p:tgtEl>
                                        <p:attrNameLst>
                                          <p:attrName>style.visibility</p:attrName>
                                        </p:attrNameLst>
                                      </p:cBhvr>
                                      <p:to>
                                        <p:strVal val="visible"/>
                                      </p:to>
                                    </p:set>
                                    <p:anim calcmode="lin" valueType="num">
                                      <p:cBhvr additive="base">
                                        <p:cTn id="31" dur="500" fill="hold"/>
                                        <p:tgtEl>
                                          <p:spTgt spid="23"/>
                                        </p:tgtEl>
                                        <p:attrNameLst>
                                          <p:attrName>ppt_x</p:attrName>
                                        </p:attrNameLst>
                                      </p:cBhvr>
                                      <p:tavLst>
                                        <p:tav tm="0">
                                          <p:val>
                                            <p:strVal val="#ppt_x"/>
                                          </p:val>
                                        </p:tav>
                                        <p:tav tm="100000">
                                          <p:val>
                                            <p:strVal val="#ppt_x"/>
                                          </p:val>
                                        </p:tav>
                                      </p:tavLst>
                                    </p:anim>
                                    <p:anim calcmode="lin" valueType="num">
                                      <p:cBhvr additive="base">
                                        <p:cTn id="32" dur="500" fill="hold"/>
                                        <p:tgtEl>
                                          <p:spTgt spid="23"/>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29"/>
                                        </p:tgtEl>
                                        <p:attrNameLst>
                                          <p:attrName>style.visibility</p:attrName>
                                        </p:attrNameLst>
                                      </p:cBhvr>
                                      <p:to>
                                        <p:strVal val="visible"/>
                                      </p:to>
                                    </p:set>
                                    <p:anim calcmode="lin" valueType="num">
                                      <p:cBhvr additive="base">
                                        <p:cTn id="35" dur="500" fill="hold"/>
                                        <p:tgtEl>
                                          <p:spTgt spid="29"/>
                                        </p:tgtEl>
                                        <p:attrNameLst>
                                          <p:attrName>ppt_x</p:attrName>
                                        </p:attrNameLst>
                                      </p:cBhvr>
                                      <p:tavLst>
                                        <p:tav tm="0">
                                          <p:val>
                                            <p:strVal val="#ppt_x"/>
                                          </p:val>
                                        </p:tav>
                                        <p:tav tm="100000">
                                          <p:val>
                                            <p:strVal val="#ppt_x"/>
                                          </p:val>
                                        </p:tav>
                                      </p:tavLst>
                                    </p:anim>
                                    <p:anim calcmode="lin" valueType="num">
                                      <p:cBhvr additive="base">
                                        <p:cTn id="36" dur="500" fill="hold"/>
                                        <p:tgtEl>
                                          <p:spTgt spid="29"/>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30"/>
                                        </p:tgtEl>
                                        <p:attrNameLst>
                                          <p:attrName>style.visibility</p:attrName>
                                        </p:attrNameLst>
                                      </p:cBhvr>
                                      <p:to>
                                        <p:strVal val="visible"/>
                                      </p:to>
                                    </p:set>
                                    <p:anim calcmode="lin" valueType="num">
                                      <p:cBhvr additive="base">
                                        <p:cTn id="39" dur="500" fill="hold"/>
                                        <p:tgtEl>
                                          <p:spTgt spid="30"/>
                                        </p:tgtEl>
                                        <p:attrNameLst>
                                          <p:attrName>ppt_x</p:attrName>
                                        </p:attrNameLst>
                                      </p:cBhvr>
                                      <p:tavLst>
                                        <p:tav tm="0">
                                          <p:val>
                                            <p:strVal val="#ppt_x"/>
                                          </p:val>
                                        </p:tav>
                                        <p:tav tm="100000">
                                          <p:val>
                                            <p:strVal val="#ppt_x"/>
                                          </p:val>
                                        </p:tav>
                                      </p:tavLst>
                                    </p:anim>
                                    <p:anim calcmode="lin" valueType="num">
                                      <p:cBhvr additive="base">
                                        <p:cTn id="40" dur="500" fill="hold"/>
                                        <p:tgtEl>
                                          <p:spTgt spid="30"/>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32"/>
                                        </p:tgtEl>
                                        <p:attrNameLst>
                                          <p:attrName>style.visibility</p:attrName>
                                        </p:attrNameLst>
                                      </p:cBhvr>
                                      <p:to>
                                        <p:strVal val="visible"/>
                                      </p:to>
                                    </p:set>
                                    <p:anim calcmode="lin" valueType="num">
                                      <p:cBhvr additive="base">
                                        <p:cTn id="43" dur="500" fill="hold"/>
                                        <p:tgtEl>
                                          <p:spTgt spid="32"/>
                                        </p:tgtEl>
                                        <p:attrNameLst>
                                          <p:attrName>ppt_x</p:attrName>
                                        </p:attrNameLst>
                                      </p:cBhvr>
                                      <p:tavLst>
                                        <p:tav tm="0">
                                          <p:val>
                                            <p:strVal val="#ppt_x"/>
                                          </p:val>
                                        </p:tav>
                                        <p:tav tm="100000">
                                          <p:val>
                                            <p:strVal val="#ppt_x"/>
                                          </p:val>
                                        </p:tav>
                                      </p:tavLst>
                                    </p:anim>
                                    <p:anim calcmode="lin" valueType="num">
                                      <p:cBhvr additive="base">
                                        <p:cTn id="44"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14"/>
                                        </p:tgtEl>
                                        <p:attrNameLst>
                                          <p:attrName>style.visibility</p:attrName>
                                        </p:attrNameLst>
                                      </p:cBhvr>
                                      <p:to>
                                        <p:strVal val="visible"/>
                                      </p:to>
                                    </p:set>
                                    <p:anim calcmode="lin" valueType="num">
                                      <p:cBhvr additive="base">
                                        <p:cTn id="49" dur="500" fill="hold"/>
                                        <p:tgtEl>
                                          <p:spTgt spid="14"/>
                                        </p:tgtEl>
                                        <p:attrNameLst>
                                          <p:attrName>ppt_x</p:attrName>
                                        </p:attrNameLst>
                                      </p:cBhvr>
                                      <p:tavLst>
                                        <p:tav tm="0">
                                          <p:val>
                                            <p:strVal val="#ppt_x"/>
                                          </p:val>
                                        </p:tav>
                                        <p:tav tm="100000">
                                          <p:val>
                                            <p:strVal val="#ppt_x"/>
                                          </p:val>
                                        </p:tav>
                                      </p:tavLst>
                                    </p:anim>
                                    <p:anim calcmode="lin" valueType="num">
                                      <p:cBhvr additive="base">
                                        <p:cTn id="50" dur="500" fill="hold"/>
                                        <p:tgtEl>
                                          <p:spTgt spid="14"/>
                                        </p:tgtEl>
                                        <p:attrNameLst>
                                          <p:attrName>ppt_y</p:attrName>
                                        </p:attrNameLst>
                                      </p:cBhvr>
                                      <p:tavLst>
                                        <p:tav tm="0">
                                          <p:val>
                                            <p:strVal val="1+#ppt_h/2"/>
                                          </p:val>
                                        </p:tav>
                                        <p:tav tm="100000">
                                          <p:val>
                                            <p:strVal val="#ppt_y"/>
                                          </p:val>
                                        </p:tav>
                                      </p:tavLst>
                                    </p:anim>
                                  </p:childTnLst>
                                </p:cTn>
                              </p:par>
                              <p:par>
                                <p:cTn id="51" presetID="2" presetClass="entr" presetSubtype="4" fill="hold" nodeType="withEffect">
                                  <p:stCondLst>
                                    <p:cond delay="0"/>
                                  </p:stCondLst>
                                  <p:childTnLst>
                                    <p:set>
                                      <p:cBhvr>
                                        <p:cTn id="52" dur="1" fill="hold">
                                          <p:stCondLst>
                                            <p:cond delay="0"/>
                                          </p:stCondLst>
                                        </p:cTn>
                                        <p:tgtEl>
                                          <p:spTgt spid="18"/>
                                        </p:tgtEl>
                                        <p:attrNameLst>
                                          <p:attrName>style.visibility</p:attrName>
                                        </p:attrNameLst>
                                      </p:cBhvr>
                                      <p:to>
                                        <p:strVal val="visible"/>
                                      </p:to>
                                    </p:set>
                                    <p:anim calcmode="lin" valueType="num">
                                      <p:cBhvr additive="base">
                                        <p:cTn id="53" dur="500" fill="hold"/>
                                        <p:tgtEl>
                                          <p:spTgt spid="18"/>
                                        </p:tgtEl>
                                        <p:attrNameLst>
                                          <p:attrName>ppt_x</p:attrName>
                                        </p:attrNameLst>
                                      </p:cBhvr>
                                      <p:tavLst>
                                        <p:tav tm="0">
                                          <p:val>
                                            <p:strVal val="#ppt_x"/>
                                          </p:val>
                                        </p:tav>
                                        <p:tav tm="100000">
                                          <p:val>
                                            <p:strVal val="#ppt_x"/>
                                          </p:val>
                                        </p:tav>
                                      </p:tavLst>
                                    </p:anim>
                                    <p:anim calcmode="lin" valueType="num">
                                      <p:cBhvr additive="base">
                                        <p:cTn id="54" dur="500" fill="hold"/>
                                        <p:tgtEl>
                                          <p:spTgt spid="18"/>
                                        </p:tgtEl>
                                        <p:attrNameLst>
                                          <p:attrName>ppt_y</p:attrName>
                                        </p:attrNameLst>
                                      </p:cBhvr>
                                      <p:tavLst>
                                        <p:tav tm="0">
                                          <p:val>
                                            <p:strVal val="1+#ppt_h/2"/>
                                          </p:val>
                                        </p:tav>
                                        <p:tav tm="100000">
                                          <p:val>
                                            <p:strVal val="#ppt_y"/>
                                          </p:val>
                                        </p:tav>
                                      </p:tavLst>
                                    </p:anim>
                                  </p:childTnLst>
                                </p:cTn>
                              </p:par>
                              <p:par>
                                <p:cTn id="55" presetID="2" presetClass="entr" presetSubtype="4" fill="hold" nodeType="withEffect">
                                  <p:stCondLst>
                                    <p:cond delay="0"/>
                                  </p:stCondLst>
                                  <p:childTnLst>
                                    <p:set>
                                      <p:cBhvr>
                                        <p:cTn id="56" dur="1" fill="hold">
                                          <p:stCondLst>
                                            <p:cond delay="0"/>
                                          </p:stCondLst>
                                        </p:cTn>
                                        <p:tgtEl>
                                          <p:spTgt spid="20"/>
                                        </p:tgtEl>
                                        <p:attrNameLst>
                                          <p:attrName>style.visibility</p:attrName>
                                        </p:attrNameLst>
                                      </p:cBhvr>
                                      <p:to>
                                        <p:strVal val="visible"/>
                                      </p:to>
                                    </p:set>
                                    <p:anim calcmode="lin" valueType="num">
                                      <p:cBhvr additive="base">
                                        <p:cTn id="57" dur="500" fill="hold"/>
                                        <p:tgtEl>
                                          <p:spTgt spid="20"/>
                                        </p:tgtEl>
                                        <p:attrNameLst>
                                          <p:attrName>ppt_x</p:attrName>
                                        </p:attrNameLst>
                                      </p:cBhvr>
                                      <p:tavLst>
                                        <p:tav tm="0">
                                          <p:val>
                                            <p:strVal val="#ppt_x"/>
                                          </p:val>
                                        </p:tav>
                                        <p:tav tm="100000">
                                          <p:val>
                                            <p:strVal val="#ppt_x"/>
                                          </p:val>
                                        </p:tav>
                                      </p:tavLst>
                                    </p:anim>
                                    <p:anim calcmode="lin" valueType="num">
                                      <p:cBhvr additive="base">
                                        <p:cTn id="58" dur="500" fill="hold"/>
                                        <p:tgtEl>
                                          <p:spTgt spid="20"/>
                                        </p:tgtEl>
                                        <p:attrNameLst>
                                          <p:attrName>ppt_y</p:attrName>
                                        </p:attrNameLst>
                                      </p:cBhvr>
                                      <p:tavLst>
                                        <p:tav tm="0">
                                          <p:val>
                                            <p:strVal val="1+#ppt_h/2"/>
                                          </p:val>
                                        </p:tav>
                                        <p:tav tm="100000">
                                          <p:val>
                                            <p:strVal val="#ppt_y"/>
                                          </p:val>
                                        </p:tav>
                                      </p:tavLst>
                                    </p:anim>
                                  </p:childTnLst>
                                </p:cTn>
                              </p:par>
                              <p:par>
                                <p:cTn id="59" presetID="2" presetClass="entr" presetSubtype="4" fill="hold" nodeType="withEffect">
                                  <p:stCondLst>
                                    <p:cond delay="0"/>
                                  </p:stCondLst>
                                  <p:childTnLst>
                                    <p:set>
                                      <p:cBhvr>
                                        <p:cTn id="60" dur="1" fill="hold">
                                          <p:stCondLst>
                                            <p:cond delay="0"/>
                                          </p:stCondLst>
                                        </p:cTn>
                                        <p:tgtEl>
                                          <p:spTgt spid="21"/>
                                        </p:tgtEl>
                                        <p:attrNameLst>
                                          <p:attrName>style.visibility</p:attrName>
                                        </p:attrNameLst>
                                      </p:cBhvr>
                                      <p:to>
                                        <p:strVal val="visible"/>
                                      </p:to>
                                    </p:set>
                                    <p:anim calcmode="lin" valueType="num">
                                      <p:cBhvr additive="base">
                                        <p:cTn id="61" dur="500" fill="hold"/>
                                        <p:tgtEl>
                                          <p:spTgt spid="21"/>
                                        </p:tgtEl>
                                        <p:attrNameLst>
                                          <p:attrName>ppt_x</p:attrName>
                                        </p:attrNameLst>
                                      </p:cBhvr>
                                      <p:tavLst>
                                        <p:tav tm="0">
                                          <p:val>
                                            <p:strVal val="#ppt_x"/>
                                          </p:val>
                                        </p:tav>
                                        <p:tav tm="100000">
                                          <p:val>
                                            <p:strVal val="#ppt_x"/>
                                          </p:val>
                                        </p:tav>
                                      </p:tavLst>
                                    </p:anim>
                                    <p:anim calcmode="lin" valueType="num">
                                      <p:cBhvr additive="base">
                                        <p:cTn id="62" dur="500" fill="hold"/>
                                        <p:tgtEl>
                                          <p:spTgt spid="21"/>
                                        </p:tgtEl>
                                        <p:attrNameLst>
                                          <p:attrName>ppt_y</p:attrName>
                                        </p:attrNameLst>
                                      </p:cBhvr>
                                      <p:tavLst>
                                        <p:tav tm="0">
                                          <p:val>
                                            <p:strVal val="1+#ppt_h/2"/>
                                          </p:val>
                                        </p:tav>
                                        <p:tav tm="100000">
                                          <p:val>
                                            <p:strVal val="#ppt_y"/>
                                          </p:val>
                                        </p:tav>
                                      </p:tavLst>
                                    </p:anim>
                                  </p:childTnLst>
                                </p:cTn>
                              </p:par>
                              <p:par>
                                <p:cTn id="63" presetID="2" presetClass="entr" presetSubtype="4" fill="hold" nodeType="withEffect">
                                  <p:stCondLst>
                                    <p:cond delay="0"/>
                                  </p:stCondLst>
                                  <p:childTnLst>
                                    <p:set>
                                      <p:cBhvr>
                                        <p:cTn id="64" dur="1" fill="hold">
                                          <p:stCondLst>
                                            <p:cond delay="0"/>
                                          </p:stCondLst>
                                        </p:cTn>
                                        <p:tgtEl>
                                          <p:spTgt spid="25"/>
                                        </p:tgtEl>
                                        <p:attrNameLst>
                                          <p:attrName>style.visibility</p:attrName>
                                        </p:attrNameLst>
                                      </p:cBhvr>
                                      <p:to>
                                        <p:strVal val="visible"/>
                                      </p:to>
                                    </p:set>
                                    <p:anim calcmode="lin" valueType="num">
                                      <p:cBhvr additive="base">
                                        <p:cTn id="65" dur="500" fill="hold"/>
                                        <p:tgtEl>
                                          <p:spTgt spid="25"/>
                                        </p:tgtEl>
                                        <p:attrNameLst>
                                          <p:attrName>ppt_x</p:attrName>
                                        </p:attrNameLst>
                                      </p:cBhvr>
                                      <p:tavLst>
                                        <p:tav tm="0">
                                          <p:val>
                                            <p:strVal val="#ppt_x"/>
                                          </p:val>
                                        </p:tav>
                                        <p:tav tm="100000">
                                          <p:val>
                                            <p:strVal val="#ppt_x"/>
                                          </p:val>
                                        </p:tav>
                                      </p:tavLst>
                                    </p:anim>
                                    <p:anim calcmode="lin" valueType="num">
                                      <p:cBhvr additive="base">
                                        <p:cTn id="66" dur="500" fill="hold"/>
                                        <p:tgtEl>
                                          <p:spTgt spid="25"/>
                                        </p:tgtEl>
                                        <p:attrNameLst>
                                          <p:attrName>ppt_y</p:attrName>
                                        </p:attrNameLst>
                                      </p:cBhvr>
                                      <p:tavLst>
                                        <p:tav tm="0">
                                          <p:val>
                                            <p:strVal val="1+#ppt_h/2"/>
                                          </p:val>
                                        </p:tav>
                                        <p:tav tm="100000">
                                          <p:val>
                                            <p:strVal val="#ppt_y"/>
                                          </p:val>
                                        </p:tav>
                                      </p:tavLst>
                                    </p:anim>
                                  </p:childTnLst>
                                </p:cTn>
                              </p:par>
                              <p:par>
                                <p:cTn id="67" presetID="2" presetClass="entr" presetSubtype="4" fill="hold" nodeType="withEffect">
                                  <p:stCondLst>
                                    <p:cond delay="0"/>
                                  </p:stCondLst>
                                  <p:childTnLst>
                                    <p:set>
                                      <p:cBhvr>
                                        <p:cTn id="68" dur="1" fill="hold">
                                          <p:stCondLst>
                                            <p:cond delay="0"/>
                                          </p:stCondLst>
                                        </p:cTn>
                                        <p:tgtEl>
                                          <p:spTgt spid="28"/>
                                        </p:tgtEl>
                                        <p:attrNameLst>
                                          <p:attrName>style.visibility</p:attrName>
                                        </p:attrNameLst>
                                      </p:cBhvr>
                                      <p:to>
                                        <p:strVal val="visible"/>
                                      </p:to>
                                    </p:set>
                                    <p:anim calcmode="lin" valueType="num">
                                      <p:cBhvr additive="base">
                                        <p:cTn id="69" dur="500" fill="hold"/>
                                        <p:tgtEl>
                                          <p:spTgt spid="28"/>
                                        </p:tgtEl>
                                        <p:attrNameLst>
                                          <p:attrName>ppt_x</p:attrName>
                                        </p:attrNameLst>
                                      </p:cBhvr>
                                      <p:tavLst>
                                        <p:tav tm="0">
                                          <p:val>
                                            <p:strVal val="#ppt_x"/>
                                          </p:val>
                                        </p:tav>
                                        <p:tav tm="100000">
                                          <p:val>
                                            <p:strVal val="#ppt_x"/>
                                          </p:val>
                                        </p:tav>
                                      </p:tavLst>
                                    </p:anim>
                                    <p:anim calcmode="lin" valueType="num">
                                      <p:cBhvr additive="base">
                                        <p:cTn id="70" dur="500" fill="hold"/>
                                        <p:tgtEl>
                                          <p:spTgt spid="28"/>
                                        </p:tgtEl>
                                        <p:attrNameLst>
                                          <p:attrName>ppt_y</p:attrName>
                                        </p:attrNameLst>
                                      </p:cBhvr>
                                      <p:tavLst>
                                        <p:tav tm="0">
                                          <p:val>
                                            <p:strVal val="1+#ppt_h/2"/>
                                          </p:val>
                                        </p:tav>
                                        <p:tav tm="100000">
                                          <p:val>
                                            <p:strVal val="#ppt_y"/>
                                          </p:val>
                                        </p:tav>
                                      </p:tavLst>
                                    </p:anim>
                                  </p:childTnLst>
                                </p:cTn>
                              </p:par>
                              <p:par>
                                <p:cTn id="71" presetID="2" presetClass="entr" presetSubtype="4" fill="hold" nodeType="withEffect">
                                  <p:stCondLst>
                                    <p:cond delay="0"/>
                                  </p:stCondLst>
                                  <p:childTnLst>
                                    <p:set>
                                      <p:cBhvr>
                                        <p:cTn id="72" dur="1" fill="hold">
                                          <p:stCondLst>
                                            <p:cond delay="0"/>
                                          </p:stCondLst>
                                        </p:cTn>
                                        <p:tgtEl>
                                          <p:spTgt spid="26"/>
                                        </p:tgtEl>
                                        <p:attrNameLst>
                                          <p:attrName>style.visibility</p:attrName>
                                        </p:attrNameLst>
                                      </p:cBhvr>
                                      <p:to>
                                        <p:strVal val="visible"/>
                                      </p:to>
                                    </p:set>
                                    <p:anim calcmode="lin" valueType="num">
                                      <p:cBhvr additive="base">
                                        <p:cTn id="73" dur="500" fill="hold"/>
                                        <p:tgtEl>
                                          <p:spTgt spid="26"/>
                                        </p:tgtEl>
                                        <p:attrNameLst>
                                          <p:attrName>ppt_x</p:attrName>
                                        </p:attrNameLst>
                                      </p:cBhvr>
                                      <p:tavLst>
                                        <p:tav tm="0">
                                          <p:val>
                                            <p:strVal val="#ppt_x"/>
                                          </p:val>
                                        </p:tav>
                                        <p:tav tm="100000">
                                          <p:val>
                                            <p:strVal val="#ppt_x"/>
                                          </p:val>
                                        </p:tav>
                                      </p:tavLst>
                                    </p:anim>
                                    <p:anim calcmode="lin" valueType="num">
                                      <p:cBhvr additive="base">
                                        <p:cTn id="74" dur="500" fill="hold"/>
                                        <p:tgtEl>
                                          <p:spTgt spid="26"/>
                                        </p:tgtEl>
                                        <p:attrNameLst>
                                          <p:attrName>ppt_y</p:attrName>
                                        </p:attrNameLst>
                                      </p:cBhvr>
                                      <p:tavLst>
                                        <p:tav tm="0">
                                          <p:val>
                                            <p:strVal val="1+#ppt_h/2"/>
                                          </p:val>
                                        </p:tav>
                                        <p:tav tm="100000">
                                          <p:val>
                                            <p:strVal val="#ppt_y"/>
                                          </p:val>
                                        </p:tav>
                                      </p:tavLst>
                                    </p:anim>
                                  </p:childTnLst>
                                </p:cTn>
                              </p:par>
                              <p:par>
                                <p:cTn id="75" presetID="2" presetClass="entr" presetSubtype="4" fill="hold" nodeType="withEffect">
                                  <p:stCondLst>
                                    <p:cond delay="0"/>
                                  </p:stCondLst>
                                  <p:childTnLst>
                                    <p:set>
                                      <p:cBhvr>
                                        <p:cTn id="76" dur="1" fill="hold">
                                          <p:stCondLst>
                                            <p:cond delay="0"/>
                                          </p:stCondLst>
                                        </p:cTn>
                                        <p:tgtEl>
                                          <p:spTgt spid="31"/>
                                        </p:tgtEl>
                                        <p:attrNameLst>
                                          <p:attrName>style.visibility</p:attrName>
                                        </p:attrNameLst>
                                      </p:cBhvr>
                                      <p:to>
                                        <p:strVal val="visible"/>
                                      </p:to>
                                    </p:set>
                                    <p:anim calcmode="lin" valueType="num">
                                      <p:cBhvr additive="base">
                                        <p:cTn id="77" dur="500" fill="hold"/>
                                        <p:tgtEl>
                                          <p:spTgt spid="31"/>
                                        </p:tgtEl>
                                        <p:attrNameLst>
                                          <p:attrName>ppt_x</p:attrName>
                                        </p:attrNameLst>
                                      </p:cBhvr>
                                      <p:tavLst>
                                        <p:tav tm="0">
                                          <p:val>
                                            <p:strVal val="#ppt_x"/>
                                          </p:val>
                                        </p:tav>
                                        <p:tav tm="100000">
                                          <p:val>
                                            <p:strVal val="#ppt_x"/>
                                          </p:val>
                                        </p:tav>
                                      </p:tavLst>
                                    </p:anim>
                                    <p:anim calcmode="lin" valueType="num">
                                      <p:cBhvr additive="base">
                                        <p:cTn id="78" dur="500" fill="hold"/>
                                        <p:tgtEl>
                                          <p:spTgt spid="31"/>
                                        </p:tgtEl>
                                        <p:attrNameLst>
                                          <p:attrName>ppt_y</p:attrName>
                                        </p:attrNameLst>
                                      </p:cBhvr>
                                      <p:tavLst>
                                        <p:tav tm="0">
                                          <p:val>
                                            <p:strVal val="1+#ppt_h/2"/>
                                          </p:val>
                                        </p:tav>
                                        <p:tav tm="100000">
                                          <p:val>
                                            <p:strVal val="#ppt_y"/>
                                          </p:val>
                                        </p:tav>
                                      </p:tavLst>
                                    </p:anim>
                                  </p:childTnLst>
                                </p:cTn>
                              </p:par>
                              <p:par>
                                <p:cTn id="79" presetID="2" presetClass="entr" presetSubtype="4" fill="hold" nodeType="withEffect">
                                  <p:stCondLst>
                                    <p:cond delay="0"/>
                                  </p:stCondLst>
                                  <p:childTnLst>
                                    <p:set>
                                      <p:cBhvr>
                                        <p:cTn id="80" dur="1" fill="hold">
                                          <p:stCondLst>
                                            <p:cond delay="0"/>
                                          </p:stCondLst>
                                        </p:cTn>
                                        <p:tgtEl>
                                          <p:spTgt spid="33"/>
                                        </p:tgtEl>
                                        <p:attrNameLst>
                                          <p:attrName>style.visibility</p:attrName>
                                        </p:attrNameLst>
                                      </p:cBhvr>
                                      <p:to>
                                        <p:strVal val="visible"/>
                                      </p:to>
                                    </p:set>
                                    <p:anim calcmode="lin" valueType="num">
                                      <p:cBhvr additive="base">
                                        <p:cTn id="81" dur="500" fill="hold"/>
                                        <p:tgtEl>
                                          <p:spTgt spid="33"/>
                                        </p:tgtEl>
                                        <p:attrNameLst>
                                          <p:attrName>ppt_x</p:attrName>
                                        </p:attrNameLst>
                                      </p:cBhvr>
                                      <p:tavLst>
                                        <p:tav tm="0">
                                          <p:val>
                                            <p:strVal val="#ppt_x"/>
                                          </p:val>
                                        </p:tav>
                                        <p:tav tm="100000">
                                          <p:val>
                                            <p:strVal val="#ppt_x"/>
                                          </p:val>
                                        </p:tav>
                                      </p:tavLst>
                                    </p:anim>
                                    <p:anim calcmode="lin" valueType="num">
                                      <p:cBhvr additive="base">
                                        <p:cTn id="82"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par>
                    <p:cTn id="83" fill="hold">
                      <p:stCondLst>
                        <p:cond delay="indefinite"/>
                      </p:stCondLst>
                      <p:childTnLst>
                        <p:par>
                          <p:cTn id="84" fill="hold">
                            <p:stCondLst>
                              <p:cond delay="0"/>
                            </p:stCondLst>
                            <p:childTnLst>
                              <p:par>
                                <p:cTn id="85" presetID="2" presetClass="entr" presetSubtype="4" fill="hold" grpId="1" nodeType="clickEffect">
                                  <p:stCondLst>
                                    <p:cond delay="0"/>
                                  </p:stCondLst>
                                  <p:childTnLst>
                                    <p:set>
                                      <p:cBhvr>
                                        <p:cTn id="86" dur="1" fill="hold">
                                          <p:stCondLst>
                                            <p:cond delay="0"/>
                                          </p:stCondLst>
                                        </p:cTn>
                                        <p:tgtEl>
                                          <p:spTgt spid="35"/>
                                        </p:tgtEl>
                                        <p:attrNameLst>
                                          <p:attrName>style.visibility</p:attrName>
                                        </p:attrNameLst>
                                      </p:cBhvr>
                                      <p:to>
                                        <p:strVal val="visible"/>
                                      </p:to>
                                    </p:set>
                                    <p:anim calcmode="lin" valueType="num">
                                      <p:cBhvr additive="base">
                                        <p:cTn id="87" dur="500" fill="hold"/>
                                        <p:tgtEl>
                                          <p:spTgt spid="35"/>
                                        </p:tgtEl>
                                        <p:attrNameLst>
                                          <p:attrName>ppt_x</p:attrName>
                                        </p:attrNameLst>
                                      </p:cBhvr>
                                      <p:tavLst>
                                        <p:tav tm="0">
                                          <p:val>
                                            <p:strVal val="#ppt_x"/>
                                          </p:val>
                                        </p:tav>
                                        <p:tav tm="100000">
                                          <p:val>
                                            <p:strVal val="#ppt_x"/>
                                          </p:val>
                                        </p:tav>
                                      </p:tavLst>
                                    </p:anim>
                                    <p:anim calcmode="lin" valueType="num">
                                      <p:cBhvr additive="base">
                                        <p:cTn id="88"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1"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3084907-E6B2-484C-AA67-CAD90F034507}"/>
              </a:ext>
            </a:extLst>
          </p:cNvPr>
          <p:cNvSpPr>
            <a:spLocks noGrp="1"/>
          </p:cNvSpPr>
          <p:nvPr>
            <p:ph type="title"/>
          </p:nvPr>
        </p:nvSpPr>
        <p:spPr>
          <a:xfrm>
            <a:off x="1141413" y="106747"/>
            <a:ext cx="9905998" cy="1478570"/>
          </a:xfrm>
        </p:spPr>
        <p:txBody>
          <a:bodyPr/>
          <a:lstStyle/>
          <a:p>
            <a:r>
              <a:rPr lang="en-US" dirty="0"/>
              <a:t>Mobile apps vs. IoT Apps: Myths or Truths</a:t>
            </a:r>
            <a:endParaRPr lang="it-IT" dirty="0"/>
          </a:p>
        </p:txBody>
      </p:sp>
      <p:sp>
        <p:nvSpPr>
          <p:cNvPr id="3" name="Segnaposto contenuto 2">
            <a:extLst>
              <a:ext uri="{FF2B5EF4-FFF2-40B4-BE49-F238E27FC236}">
                <a16:creationId xmlns:a16="http://schemas.microsoft.com/office/drawing/2014/main" id="{CDB5851B-3D91-2D43-8EDC-BC0D4BFDCA2E}"/>
              </a:ext>
            </a:extLst>
          </p:cNvPr>
          <p:cNvSpPr>
            <a:spLocks noGrp="1"/>
          </p:cNvSpPr>
          <p:nvPr>
            <p:ph idx="1"/>
          </p:nvPr>
        </p:nvSpPr>
        <p:spPr>
          <a:xfrm>
            <a:off x="1141413" y="1452189"/>
            <a:ext cx="9905999" cy="3541714"/>
          </a:xfrm>
        </p:spPr>
        <p:txBody>
          <a:bodyPr/>
          <a:lstStyle/>
          <a:p>
            <a:r>
              <a:rPr lang="en-US" dirty="0"/>
              <a:t>Claim 3: Closed world (Mobile) vs. Open world (IoT)</a:t>
            </a:r>
          </a:p>
          <a:p>
            <a:pPr lvl="1"/>
            <a:r>
              <a:rPr lang="it-IT" dirty="0"/>
              <a:t>The </a:t>
            </a:r>
            <a:r>
              <a:rPr lang="it-IT" dirty="0" err="1"/>
              <a:t>boundary</a:t>
            </a:r>
            <a:r>
              <a:rPr lang="it-IT" dirty="0"/>
              <a:t> of mobile security </a:t>
            </a:r>
            <a:r>
              <a:rPr lang="it-IT" dirty="0" err="1"/>
              <a:t>is</a:t>
            </a:r>
            <a:r>
              <a:rPr lang="it-IT" dirty="0"/>
              <a:t> the </a:t>
            </a:r>
            <a:r>
              <a:rPr lang="it-IT" dirty="0" err="1"/>
              <a:t>device</a:t>
            </a:r>
            <a:endParaRPr lang="it-IT" dirty="0"/>
          </a:p>
          <a:p>
            <a:pPr lvl="2"/>
            <a:r>
              <a:rPr lang="it-IT" dirty="0" err="1"/>
              <a:t>App</a:t>
            </a:r>
            <a:r>
              <a:rPr lang="it-IT" dirty="0"/>
              <a:t> </a:t>
            </a:r>
            <a:r>
              <a:rPr lang="it-IT" dirty="0" err="1"/>
              <a:t>analysis</a:t>
            </a:r>
            <a:r>
              <a:rPr lang="it-IT" dirty="0"/>
              <a:t> (and </a:t>
            </a:r>
            <a:r>
              <a:rPr lang="it-IT" dirty="0" err="1"/>
              <a:t>collusion</a:t>
            </a:r>
            <a:r>
              <a:rPr lang="it-IT" dirty="0"/>
              <a:t> </a:t>
            </a:r>
            <a:r>
              <a:rPr lang="it-IT" dirty="0" err="1"/>
              <a:t>detection</a:t>
            </a:r>
            <a:r>
              <a:rPr lang="it-IT" dirty="0"/>
              <a:t>) are </a:t>
            </a:r>
            <a:r>
              <a:rPr lang="it-IT" dirty="0" err="1"/>
              <a:t>limited</a:t>
            </a:r>
            <a:r>
              <a:rPr lang="it-IT" dirty="0"/>
              <a:t> to </a:t>
            </a:r>
            <a:r>
              <a:rPr lang="it-IT" dirty="0" err="1"/>
              <a:t>apps</a:t>
            </a:r>
            <a:r>
              <a:rPr lang="it-IT" dirty="0"/>
              <a:t> </a:t>
            </a:r>
            <a:r>
              <a:rPr lang="it-IT" dirty="0" err="1"/>
              <a:t>running</a:t>
            </a:r>
            <a:r>
              <a:rPr lang="it-IT" dirty="0"/>
              <a:t> on a single </a:t>
            </a:r>
            <a:r>
              <a:rPr lang="it-IT" dirty="0" err="1"/>
              <a:t>device</a:t>
            </a:r>
            <a:endParaRPr lang="it-IT" dirty="0"/>
          </a:p>
          <a:p>
            <a:pPr lvl="1"/>
            <a:r>
              <a:rPr lang="it-IT" dirty="0"/>
              <a:t>The </a:t>
            </a:r>
            <a:r>
              <a:rPr lang="it-IT" dirty="0" err="1"/>
              <a:t>boundary</a:t>
            </a:r>
            <a:r>
              <a:rPr lang="it-IT" dirty="0"/>
              <a:t> of </a:t>
            </a:r>
            <a:r>
              <a:rPr lang="it-IT" dirty="0" err="1"/>
              <a:t>IoT</a:t>
            </a:r>
            <a:r>
              <a:rPr lang="it-IT" dirty="0"/>
              <a:t> </a:t>
            </a:r>
            <a:r>
              <a:rPr lang="it-IT" dirty="0" err="1"/>
              <a:t>app</a:t>
            </a:r>
            <a:r>
              <a:rPr lang="it-IT" dirty="0"/>
              <a:t> </a:t>
            </a:r>
            <a:r>
              <a:rPr lang="it-IT" dirty="0" err="1"/>
              <a:t>analysis</a:t>
            </a:r>
            <a:r>
              <a:rPr lang="it-IT" dirty="0"/>
              <a:t> </a:t>
            </a:r>
            <a:r>
              <a:rPr lang="it-IT" dirty="0" err="1"/>
              <a:t>is</a:t>
            </a:r>
            <a:r>
              <a:rPr lang="it-IT" dirty="0"/>
              <a:t> </a:t>
            </a:r>
            <a:r>
              <a:rPr lang="it-IT" dirty="0" err="1"/>
              <a:t>blurry</a:t>
            </a:r>
            <a:endParaRPr lang="it-IT" dirty="0"/>
          </a:p>
          <a:p>
            <a:pPr lvl="2"/>
            <a:r>
              <a:rPr lang="it-IT" dirty="0" err="1"/>
              <a:t>IoT</a:t>
            </a:r>
            <a:r>
              <a:rPr lang="it-IT" dirty="0"/>
              <a:t> </a:t>
            </a:r>
            <a:r>
              <a:rPr lang="it-IT" dirty="0" err="1"/>
              <a:t>devices</a:t>
            </a:r>
            <a:r>
              <a:rPr lang="it-IT" dirty="0"/>
              <a:t> are </a:t>
            </a:r>
            <a:r>
              <a:rPr lang="it-IT" i="1" dirty="0" err="1"/>
              <a:t>event-triggered</a:t>
            </a:r>
            <a:r>
              <a:rPr lang="it-IT" dirty="0"/>
              <a:t> </a:t>
            </a:r>
            <a:r>
              <a:rPr lang="it-IT" dirty="0" err="1"/>
              <a:t>systems</a:t>
            </a:r>
            <a:r>
              <a:rPr lang="it-IT" dirty="0"/>
              <a:t> </a:t>
            </a:r>
            <a:r>
              <a:rPr lang="it-IT" dirty="0" err="1"/>
              <a:t>that</a:t>
            </a:r>
            <a:r>
              <a:rPr lang="it-IT" dirty="0"/>
              <a:t> </a:t>
            </a:r>
            <a:r>
              <a:rPr lang="it-IT" dirty="0" err="1"/>
              <a:t>send</a:t>
            </a:r>
            <a:r>
              <a:rPr lang="it-IT" dirty="0"/>
              <a:t> data to (and </a:t>
            </a:r>
            <a:r>
              <a:rPr lang="it-IT" dirty="0" err="1"/>
              <a:t>receive</a:t>
            </a:r>
            <a:r>
              <a:rPr lang="it-IT" dirty="0"/>
              <a:t> </a:t>
            </a:r>
            <a:r>
              <a:rPr lang="it-IT" dirty="0" err="1"/>
              <a:t>command</a:t>
            </a:r>
            <a:r>
              <a:rPr lang="it-IT" dirty="0"/>
              <a:t> from) «the world».</a:t>
            </a:r>
          </a:p>
        </p:txBody>
      </p:sp>
      <p:pic>
        <p:nvPicPr>
          <p:cNvPr id="5" name="Immagine 4">
            <a:extLst>
              <a:ext uri="{FF2B5EF4-FFF2-40B4-BE49-F238E27FC236}">
                <a16:creationId xmlns:a16="http://schemas.microsoft.com/office/drawing/2014/main" id="{7540FE6C-0493-1D41-BA82-B61643393FFA}"/>
              </a:ext>
            </a:extLst>
          </p:cNvPr>
          <p:cNvPicPr>
            <a:picLocks noChangeAspect="1"/>
          </p:cNvPicPr>
          <p:nvPr/>
        </p:nvPicPr>
        <p:blipFill>
          <a:blip r:embed="rId2"/>
          <a:stretch>
            <a:fillRect/>
          </a:stretch>
        </p:blipFill>
        <p:spPr>
          <a:xfrm>
            <a:off x="3301887" y="3916265"/>
            <a:ext cx="5161302" cy="2555400"/>
          </a:xfrm>
          <a:prstGeom prst="rect">
            <a:avLst/>
          </a:prstGeom>
        </p:spPr>
      </p:pic>
      <p:sp>
        <p:nvSpPr>
          <p:cNvPr id="6" name="Rettangolo 5">
            <a:extLst>
              <a:ext uri="{FF2B5EF4-FFF2-40B4-BE49-F238E27FC236}">
                <a16:creationId xmlns:a16="http://schemas.microsoft.com/office/drawing/2014/main" id="{955EC29D-C2CA-3440-AE90-97DA0A08A483}"/>
              </a:ext>
            </a:extLst>
          </p:cNvPr>
          <p:cNvSpPr/>
          <p:nvPr/>
        </p:nvSpPr>
        <p:spPr>
          <a:xfrm rot="20325875">
            <a:off x="590533" y="2603154"/>
            <a:ext cx="11007758" cy="1372913"/>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rgbClr val="FF0000"/>
                </a:solidFill>
              </a:rPr>
              <a:t>IoT is expanding the boundaries of the mobile “closed world”</a:t>
            </a:r>
          </a:p>
        </p:txBody>
      </p:sp>
    </p:spTree>
    <p:extLst>
      <p:ext uri="{BB962C8B-B14F-4D97-AF65-F5344CB8AC3E}">
        <p14:creationId xmlns:p14="http://schemas.microsoft.com/office/powerpoint/2010/main" val="1725916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5"/>
                                        </p:tgtEl>
                                        <p:attrNameLst>
                                          <p:attrName>style.visibility</p:attrName>
                                        </p:attrNameLst>
                                      </p:cBhvr>
                                      <p:to>
                                        <p:strVal val="visible"/>
                                      </p:to>
                                    </p:set>
                                    <p:anim calcmode="lin" valueType="num">
                                      <p:cBhvr additive="base">
                                        <p:cTn id="31" dur="500" fill="hold"/>
                                        <p:tgtEl>
                                          <p:spTgt spid="5"/>
                                        </p:tgtEl>
                                        <p:attrNameLst>
                                          <p:attrName>ppt_x</p:attrName>
                                        </p:attrNameLst>
                                      </p:cBhvr>
                                      <p:tavLst>
                                        <p:tav tm="0">
                                          <p:val>
                                            <p:strVal val="#ppt_x"/>
                                          </p:val>
                                        </p:tav>
                                        <p:tav tm="100000">
                                          <p:val>
                                            <p:strVal val="#ppt_x"/>
                                          </p:val>
                                        </p:tav>
                                      </p:tavLst>
                                    </p:anim>
                                    <p:anim calcmode="lin" valueType="num">
                                      <p:cBhvr additive="base">
                                        <p:cTn id="3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6"/>
                                        </p:tgtEl>
                                        <p:attrNameLst>
                                          <p:attrName>style.visibility</p:attrName>
                                        </p:attrNameLst>
                                      </p:cBhvr>
                                      <p:to>
                                        <p:strVal val="visible"/>
                                      </p:to>
                                    </p:set>
                                    <p:anim calcmode="lin" valueType="num">
                                      <p:cBhvr additive="base">
                                        <p:cTn id="37" dur="500" fill="hold"/>
                                        <p:tgtEl>
                                          <p:spTgt spid="6"/>
                                        </p:tgtEl>
                                        <p:attrNameLst>
                                          <p:attrName>ppt_x</p:attrName>
                                        </p:attrNameLst>
                                      </p:cBhvr>
                                      <p:tavLst>
                                        <p:tav tm="0">
                                          <p:val>
                                            <p:strVal val="#ppt_x"/>
                                          </p:val>
                                        </p:tav>
                                        <p:tav tm="100000">
                                          <p:val>
                                            <p:strVal val="#ppt_x"/>
                                          </p:val>
                                        </p:tav>
                                      </p:tavLst>
                                    </p:anim>
                                    <p:anim calcmode="lin" valueType="num">
                                      <p:cBhvr additive="base">
                                        <p:cTn id="3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7"/>
          <p:cNvSpPr txBox="1">
            <a:spLocks noGrp="1"/>
          </p:cNvSpPr>
          <p:nvPr>
            <p:ph type="title"/>
          </p:nvPr>
        </p:nvSpPr>
        <p:spPr>
          <a:xfrm>
            <a:off x="1073522" y="-226719"/>
            <a:ext cx="11360800" cy="1108400"/>
          </a:xfrm>
          <a:prstGeom prst="rect">
            <a:avLst/>
          </a:prstGeom>
        </p:spPr>
        <p:txBody>
          <a:bodyPr spcFirstLastPara="1" vert="horz" wrap="square" lIns="121900" tIns="121900" rIns="121900" bIns="121900" rtlCol="0" anchor="b" anchorCtr="0">
            <a:noAutofit/>
          </a:bodyPr>
          <a:lstStyle/>
          <a:p>
            <a:r>
              <a:rPr lang="it" dirty="0"/>
              <a:t>A New challenge: IoT Ecosystem</a:t>
            </a:r>
            <a:endParaRPr dirty="0"/>
          </a:p>
        </p:txBody>
      </p:sp>
      <p:pic>
        <p:nvPicPr>
          <p:cNvPr id="93" name="Google Shape;93;p17"/>
          <p:cNvPicPr preferRelativeResize="0"/>
          <p:nvPr/>
        </p:nvPicPr>
        <p:blipFill>
          <a:blip r:embed="rId3">
            <a:alphaModFix/>
          </a:blip>
          <a:stretch>
            <a:fillRect/>
          </a:stretch>
        </p:blipFill>
        <p:spPr>
          <a:xfrm>
            <a:off x="5162685" y="881684"/>
            <a:ext cx="7029305" cy="5094635"/>
          </a:xfrm>
          <a:prstGeom prst="rect">
            <a:avLst/>
          </a:prstGeom>
          <a:noFill/>
          <a:ln>
            <a:noFill/>
          </a:ln>
        </p:spPr>
      </p:pic>
      <p:sp>
        <p:nvSpPr>
          <p:cNvPr id="94" name="Google Shape;94;p17"/>
          <p:cNvSpPr txBox="1"/>
          <p:nvPr/>
        </p:nvSpPr>
        <p:spPr>
          <a:xfrm>
            <a:off x="68267" y="2374204"/>
            <a:ext cx="5018800" cy="3222400"/>
          </a:xfrm>
          <a:prstGeom prst="rect">
            <a:avLst/>
          </a:prstGeom>
          <a:noFill/>
          <a:ln>
            <a:noFill/>
          </a:ln>
        </p:spPr>
        <p:txBody>
          <a:bodyPr spcFirstLastPara="1" wrap="square" lIns="121900" tIns="121900" rIns="121900" bIns="121900" anchor="t" anchorCtr="0">
            <a:noAutofit/>
          </a:bodyPr>
          <a:lstStyle/>
          <a:p>
            <a:pPr marL="609585" indent="-457189" algn="just">
              <a:buClr>
                <a:schemeClr val="dk1"/>
              </a:buClr>
              <a:buSzPts val="1800"/>
              <a:buChar char="●"/>
            </a:pPr>
            <a:r>
              <a:rPr lang="it" sz="2400" dirty="0"/>
              <a:t>Interconnected IoT devices are managed through multi-layer/actor architecture</a:t>
            </a:r>
            <a:endParaRPr sz="2400" dirty="0"/>
          </a:p>
          <a:p>
            <a:pPr marL="609585" algn="just"/>
            <a:endParaRPr sz="2400" dirty="0"/>
          </a:p>
          <a:p>
            <a:pPr marL="609585" indent="-457189" algn="just">
              <a:buClr>
                <a:schemeClr val="dk1"/>
              </a:buClr>
              <a:buSzPts val="1800"/>
              <a:buChar char="●"/>
            </a:pPr>
            <a:r>
              <a:rPr lang="it" sz="2400" dirty="0"/>
              <a:t>Heterogeneous technologies boost the complexity in security and risk assessment</a:t>
            </a:r>
            <a:endParaRPr sz="2400" dirty="0"/>
          </a:p>
        </p:txBody>
      </p:sp>
    </p:spTree>
    <p:extLst>
      <p:ext uri="{BB962C8B-B14F-4D97-AF65-F5344CB8AC3E}">
        <p14:creationId xmlns:p14="http://schemas.microsoft.com/office/powerpoint/2010/main" val="34807009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4" name="Rettangolo 3">
            <a:extLst>
              <a:ext uri="{FF2B5EF4-FFF2-40B4-BE49-F238E27FC236}">
                <a16:creationId xmlns:a16="http://schemas.microsoft.com/office/drawing/2014/main" id="{2E6CF1BE-8690-5347-A562-449CD2E05A95}"/>
              </a:ext>
            </a:extLst>
          </p:cNvPr>
          <p:cNvSpPr/>
          <p:nvPr/>
        </p:nvSpPr>
        <p:spPr>
          <a:xfrm>
            <a:off x="522514" y="5642386"/>
            <a:ext cx="1649186" cy="25794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5" name="Rettangolo 4">
            <a:extLst>
              <a:ext uri="{FF2B5EF4-FFF2-40B4-BE49-F238E27FC236}">
                <a16:creationId xmlns:a16="http://schemas.microsoft.com/office/drawing/2014/main" id="{86D9F163-2A19-8842-96F9-56172AA66839}"/>
              </a:ext>
            </a:extLst>
          </p:cNvPr>
          <p:cNvSpPr/>
          <p:nvPr/>
        </p:nvSpPr>
        <p:spPr>
          <a:xfrm>
            <a:off x="3559629" y="3151987"/>
            <a:ext cx="1045028" cy="27701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6" name="Rettangolo 5">
            <a:extLst>
              <a:ext uri="{FF2B5EF4-FFF2-40B4-BE49-F238E27FC236}">
                <a16:creationId xmlns:a16="http://schemas.microsoft.com/office/drawing/2014/main" id="{645ACFE7-3304-4F41-9E7B-D2619D9FC218}"/>
              </a:ext>
            </a:extLst>
          </p:cNvPr>
          <p:cNvSpPr/>
          <p:nvPr/>
        </p:nvSpPr>
        <p:spPr>
          <a:xfrm>
            <a:off x="7233557" y="5399516"/>
            <a:ext cx="1012372" cy="25794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7" name="Rettangolo 6">
            <a:extLst>
              <a:ext uri="{FF2B5EF4-FFF2-40B4-BE49-F238E27FC236}">
                <a16:creationId xmlns:a16="http://schemas.microsoft.com/office/drawing/2014/main" id="{13C57E74-BBD3-594B-A754-AF1F2890FAA9}"/>
              </a:ext>
            </a:extLst>
          </p:cNvPr>
          <p:cNvSpPr/>
          <p:nvPr/>
        </p:nvSpPr>
        <p:spPr>
          <a:xfrm>
            <a:off x="10466614" y="5293767"/>
            <a:ext cx="1126672" cy="25794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99" name="Google Shape;99;p18"/>
          <p:cNvSpPr txBox="1">
            <a:spLocks noGrp="1"/>
          </p:cNvSpPr>
          <p:nvPr>
            <p:ph type="title"/>
          </p:nvPr>
        </p:nvSpPr>
        <p:spPr>
          <a:xfrm>
            <a:off x="1237784" y="0"/>
            <a:ext cx="11165993" cy="847493"/>
          </a:xfrm>
          <a:prstGeom prst="rect">
            <a:avLst/>
          </a:prstGeom>
        </p:spPr>
        <p:txBody>
          <a:bodyPr spcFirstLastPara="1" vert="horz" wrap="square" lIns="121900" tIns="121900" rIns="121900" bIns="121900" rtlCol="0" anchor="b" anchorCtr="0">
            <a:noAutofit/>
          </a:bodyPr>
          <a:lstStyle/>
          <a:p>
            <a:r>
              <a:rPr lang="it" dirty="0"/>
              <a:t>Mobile-IoT Apps Ecosystem</a:t>
            </a:r>
            <a:endParaRPr dirty="0"/>
          </a:p>
        </p:txBody>
      </p:sp>
      <p:pic>
        <p:nvPicPr>
          <p:cNvPr id="100" name="Google Shape;100;p18"/>
          <p:cNvPicPr preferRelativeResize="0"/>
          <p:nvPr/>
        </p:nvPicPr>
        <p:blipFill>
          <a:blip r:embed="rId3">
            <a:alphaModFix/>
          </a:blip>
          <a:stretch>
            <a:fillRect/>
          </a:stretch>
        </p:blipFill>
        <p:spPr>
          <a:xfrm>
            <a:off x="406400" y="973666"/>
            <a:ext cx="11785600" cy="4910667"/>
          </a:xfrm>
          <a:prstGeom prst="rect">
            <a:avLst/>
          </a:prstGeom>
          <a:noFill/>
          <a:ln>
            <a:noFill/>
          </a:ln>
        </p:spPr>
      </p:pic>
    </p:spTree>
    <p:extLst>
      <p:ext uri="{BB962C8B-B14F-4D97-AF65-F5344CB8AC3E}">
        <p14:creationId xmlns:p14="http://schemas.microsoft.com/office/powerpoint/2010/main" val="12787379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o">
  <a:themeElements>
    <a:clrScheme name="Circuito">
      <a:dk1>
        <a:sysClr val="windowText" lastClr="000000"/>
      </a:dk1>
      <a:lt1>
        <a:sysClr val="window" lastClr="FFFFFF"/>
      </a:lt1>
      <a:dk2>
        <a:srgbClr val="252C36"/>
      </a:dk2>
      <a:lt2>
        <a:srgbClr val="7C96A3"/>
      </a:lt2>
      <a:accent1>
        <a:srgbClr val="4FD093"/>
      </a:accent1>
      <a:accent2>
        <a:srgbClr val="54BCDF"/>
      </a:accent2>
      <a:accent3>
        <a:srgbClr val="A262D0"/>
      </a:accent3>
      <a:accent4>
        <a:srgbClr val="D7537B"/>
      </a:accent4>
      <a:accent5>
        <a:srgbClr val="E78045"/>
      </a:accent5>
      <a:accent6>
        <a:srgbClr val="84C350"/>
      </a:accent6>
      <a:hlink>
        <a:srgbClr val="22FFFF"/>
      </a:hlink>
      <a:folHlink>
        <a:srgbClr val="9BF3FD"/>
      </a:folHlink>
    </a:clrScheme>
    <a:fontScheme name="Circuito">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o">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40000"/>
              </a:schemeClr>
            </a:gs>
            <a:gs pos="100000">
              <a:schemeClr val="phClr">
                <a:shade val="92000"/>
                <a:hueMod val="104000"/>
                <a:satMod val="140000"/>
                <a:lumMod val="48000"/>
              </a:schemeClr>
            </a:gs>
          </a:gsLst>
          <a:lin ang="5040000" scaled="0"/>
        </a:gradFill>
        <a:blipFill>
          <a:blip xmlns:r="http://schemas.openxmlformats.org/officeDocument/2006/relationships" r:embed="rId1">
            <a:duotone>
              <a:schemeClr val="phClr">
                <a:shade val="48000"/>
                <a:hueMod val="106000"/>
                <a:satMod val="140000"/>
                <a:lumMod val="42000"/>
              </a:schemeClr>
              <a:schemeClr val="phClr">
                <a:tint val="98000"/>
                <a:hueMod val="92000"/>
                <a:satMod val="220000"/>
                <a:lumMod val="9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142578CA-DEC9-49C3-80AF-C113973CC9A9}"/>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{80F06DD4-A387-9D42-B626-696128942C11}tf10001122</Template>
  <TotalTime>801</TotalTime>
  <Words>1636</Words>
  <Application>Microsoft Macintosh PowerPoint</Application>
  <PresentationFormat>Widescreen</PresentationFormat>
  <Paragraphs>165</Paragraphs>
  <Slides>24</Slides>
  <Notes>8</Notes>
  <HiddenSlides>0</HiddenSlides>
  <MMClips>0</MMClips>
  <ScaleCrop>false</ScaleCrop>
  <HeadingPairs>
    <vt:vector size="6" baseType="variant">
      <vt:variant>
        <vt:lpstr>Caratteri utilizzati</vt:lpstr>
      </vt:variant>
      <vt:variant>
        <vt:i4>4</vt:i4>
      </vt:variant>
      <vt:variant>
        <vt:lpstr>Tema</vt:lpstr>
      </vt:variant>
      <vt:variant>
        <vt:i4>1</vt:i4>
      </vt:variant>
      <vt:variant>
        <vt:lpstr>Titoli diapositive</vt:lpstr>
      </vt:variant>
      <vt:variant>
        <vt:i4>24</vt:i4>
      </vt:variant>
    </vt:vector>
  </HeadingPairs>
  <TitlesOfParts>
    <vt:vector size="29" baseType="lpstr">
      <vt:lpstr>Arial</vt:lpstr>
      <vt:lpstr>Calibri</vt:lpstr>
      <vt:lpstr>Times New Roman</vt:lpstr>
      <vt:lpstr>Tw Cen MT</vt:lpstr>
      <vt:lpstr>Circuito</vt:lpstr>
      <vt:lpstr>Mobile and IOT:  The “ODD couple” of APPLICATION SECURITy</vt:lpstr>
      <vt:lpstr>App Security in a nutshell</vt:lpstr>
      <vt:lpstr>A snapshot of mobile security today</vt:lpstr>
      <vt:lpstr>Presentazione standard di PowerPoint</vt:lpstr>
      <vt:lpstr>Mobile apps vs. IoT Apps: Myths or Truths</vt:lpstr>
      <vt:lpstr>Mobile apps vs. IoT Apps: Myths or Truths</vt:lpstr>
      <vt:lpstr>Mobile apps vs. IoT Apps: Myths or Truths</vt:lpstr>
      <vt:lpstr>A New challenge: IoT Ecosystem</vt:lpstr>
      <vt:lpstr>Mobile-IoT Apps Ecosystem</vt:lpstr>
      <vt:lpstr>Mobile-IoT Apps Ecosystem</vt:lpstr>
      <vt:lpstr>Mobile-IoT Apps Ecosystem</vt:lpstr>
      <vt:lpstr>Mobile-IoT Apps Ecosystem</vt:lpstr>
      <vt:lpstr>Mobile-IoT Ecosystem Use-Cases</vt:lpstr>
      <vt:lpstr>IS THERE a MOBILE-IOT SECURITY PROBLEM?</vt:lpstr>
      <vt:lpstr>IS there «ACTUALLY» a mobile-iot seurity problem?</vt:lpstr>
      <vt:lpstr>A (maybe silly) Research Battle Plan</vt:lpstr>
      <vt:lpstr>Research Challenge: META-LEVEL (STATIC) Analysis</vt:lpstr>
      <vt:lpstr>META-LEVEL (STATIC) Analysis</vt:lpstr>
      <vt:lpstr>A USE-CASE</vt:lpstr>
      <vt:lpstr>A USE-CASE</vt:lpstr>
      <vt:lpstr>What ABOUT DYNAMIC ANALYSIS?</vt:lpstr>
      <vt:lpstr>Some open ISSUES</vt:lpstr>
      <vt:lpstr>CONCLUSIONS</vt:lpstr>
      <vt:lpstr>Presentazione standard di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Mobile and IOT:  The “ODD couple” of APPLICATION SECURITy</dc:title>
  <dc:creator>Alessio Merlo</dc:creator>
  <cp:lastModifiedBy>Alessio Merlo</cp:lastModifiedBy>
  <cp:revision>88</cp:revision>
  <dcterms:created xsi:type="dcterms:W3CDTF">2019-09-24T13:43:21Z</dcterms:created>
  <dcterms:modified xsi:type="dcterms:W3CDTF">2019-09-30T15:49:27Z</dcterms:modified>
</cp:coreProperties>
</file>